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4630400" cy="8229600"/>
  <p:notesSz cx="8229600" cy="14630400"/>
  <p:embeddedFontLst>
    <p:embeddedFont>
      <p:font typeface="Calibri" panose="020F0502020204030204" pitchFamily="34" charset="0"/>
      <p:regular r:id="rId13"/>
      <p:bold r:id="rId14"/>
      <p:italic r:id="rId15"/>
      <p:boldItalic r:id="rId16"/>
    </p:embeddedFont>
    <p:embeddedFont>
      <p:font typeface="Open Sans" panose="020B0604020202020204" charset="0"/>
      <p:regular r:id="rId1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838" autoAdjust="0"/>
    <p:restoredTop sz="94610"/>
  </p:normalViewPr>
  <p:slideViewPr>
    <p:cSldViewPr snapToGrid="0" snapToObjects="1">
      <p:cViewPr varScale="1">
        <p:scale>
          <a:sx n="61" d="100"/>
          <a:sy n="61" d="100"/>
        </p:scale>
        <p:origin x="762"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043113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429941"/>
            <a:ext cx="7556421" cy="2126337"/>
          </a:xfrm>
          <a:prstGeom prst="rect">
            <a:avLst/>
          </a:prstGeom>
          <a:noFill/>
          <a:ln/>
        </p:spPr>
        <p:txBody>
          <a:bodyPr wrap="square" lIns="0" tIns="0" rIns="0" bIns="0" rtlCol="0" anchor="t"/>
          <a:lstStyle/>
          <a:p>
            <a:pPr marL="0" indent="0" algn="l">
              <a:lnSpc>
                <a:spcPts val="5550"/>
              </a:lnSpc>
              <a:buNone/>
            </a:pPr>
            <a:r>
              <a:rPr lang="en-US" sz="4450" b="1" dirty="0">
                <a:solidFill>
                  <a:srgbClr val="333F70"/>
                </a:solidFill>
                <a:latin typeface="Unbounded Bold" pitchFamily="34" charset="0"/>
                <a:ea typeface="Unbounded Bold" pitchFamily="34" charset="-122"/>
                <a:cs typeface="Unbounded Bold" pitchFamily="34" charset="-120"/>
              </a:rPr>
              <a:t>Cryptography and Cybercrime: An Overview</a:t>
            </a:r>
            <a:endParaRPr lang="en-US" sz="4450" dirty="0"/>
          </a:p>
        </p:txBody>
      </p:sp>
      <p:sp>
        <p:nvSpPr>
          <p:cNvPr id="4" name="Text 1"/>
          <p:cNvSpPr/>
          <p:nvPr/>
        </p:nvSpPr>
        <p:spPr>
          <a:xfrm>
            <a:off x="6280190" y="3896439"/>
            <a:ext cx="7556421" cy="2903220"/>
          </a:xfrm>
          <a:prstGeom prst="rect">
            <a:avLst/>
          </a:prstGeom>
          <a:noFill/>
          <a:ln/>
        </p:spPr>
        <p:txBody>
          <a:bodyPr wrap="square" lIns="0" tIns="0" rIns="0" bIns="0" rtlCol="0" anchor="t"/>
          <a:lstStyle/>
          <a:p>
            <a:pPr marL="0" indent="0" algn="l">
              <a:lnSpc>
                <a:spcPts val="2850"/>
              </a:lnSpc>
              <a:buNone/>
            </a:pPr>
            <a:r>
              <a:rPr lang="en-US" sz="1750" dirty="0">
                <a:solidFill>
                  <a:srgbClr val="333F70"/>
                </a:solidFill>
                <a:latin typeface="Open Sans" pitchFamily="34" charset="0"/>
                <a:ea typeface="Open Sans" pitchFamily="34" charset="-122"/>
                <a:cs typeface="Open Sans" pitchFamily="34" charset="-120"/>
              </a:rPr>
              <a:t>Welcome to this overview of basic cryptography and the tools and methods employed in cybercrimes. In this presentation, we will explore the foundational concepts of cryptography, from classical ciphers to modern encryption standards. We will also delve into the darker side of the digital world, examining the various tools and methods used by cybercriminals to compromise systems and steal data. This presentation aims to equip you with the knowledge necessary to understand and defend against these threats.</a:t>
            </a:r>
            <a:endParaRPr lang="en-US" sz="1750" dirty="0"/>
          </a:p>
        </p:txBody>
      </p:sp>
      <p:sp>
        <p:nvSpPr>
          <p:cNvPr id="5" name="TextBox 4"/>
          <p:cNvSpPr txBox="1"/>
          <p:nvPr/>
        </p:nvSpPr>
        <p:spPr>
          <a:xfrm>
            <a:off x="12959255" y="7772400"/>
            <a:ext cx="1450428" cy="457200"/>
          </a:xfrm>
          <a:prstGeom prst="rect">
            <a:avLst/>
          </a:prstGeom>
          <a:solidFill>
            <a:schemeClr val="bg1"/>
          </a:solidFill>
        </p:spPr>
        <p:txBody>
          <a:bodyPr wrap="square" rtlCol="0">
            <a:spAutoFit/>
          </a:bodyPr>
          <a:lstStyle/>
          <a:p>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475303"/>
            <a:ext cx="7556421" cy="1417558"/>
          </a:xfrm>
          <a:prstGeom prst="rect">
            <a:avLst/>
          </a:prstGeom>
          <a:noFill/>
          <a:ln/>
        </p:spPr>
        <p:txBody>
          <a:bodyPr wrap="square" lIns="0" tIns="0" rIns="0" bIns="0" rtlCol="0" anchor="t"/>
          <a:lstStyle/>
          <a:p>
            <a:pPr marL="0" indent="0" algn="l">
              <a:lnSpc>
                <a:spcPts val="5550"/>
              </a:lnSpc>
              <a:buNone/>
            </a:pPr>
            <a:r>
              <a:rPr lang="en-US" sz="4450" b="1" dirty="0">
                <a:solidFill>
                  <a:srgbClr val="333F70"/>
                </a:solidFill>
                <a:latin typeface="Unbounded Bold" pitchFamily="34" charset="0"/>
                <a:ea typeface="Unbounded Bold" pitchFamily="34" charset="-122"/>
                <a:cs typeface="Unbounded Bold" pitchFamily="34" charset="-120"/>
              </a:rPr>
              <a:t>Identity Theft Prevention</a:t>
            </a:r>
            <a:endParaRPr lang="en-US" sz="4450" dirty="0"/>
          </a:p>
        </p:txBody>
      </p:sp>
      <p:sp>
        <p:nvSpPr>
          <p:cNvPr id="4" name="Text 1"/>
          <p:cNvSpPr/>
          <p:nvPr/>
        </p:nvSpPr>
        <p:spPr>
          <a:xfrm>
            <a:off x="793790" y="3233023"/>
            <a:ext cx="7556421" cy="1451610"/>
          </a:xfrm>
          <a:prstGeom prst="rect">
            <a:avLst/>
          </a:prstGeom>
          <a:noFill/>
          <a:ln/>
        </p:spPr>
        <p:txBody>
          <a:bodyPr wrap="square" lIns="0" tIns="0" rIns="0" bIns="0" rtlCol="0" anchor="t"/>
          <a:lstStyle/>
          <a:p>
            <a:pPr marL="0" indent="0" algn="l">
              <a:lnSpc>
                <a:spcPts val="2850"/>
              </a:lnSpc>
              <a:buNone/>
            </a:pPr>
            <a:r>
              <a:rPr lang="en-US" sz="1750" dirty="0">
                <a:solidFill>
                  <a:srgbClr val="333F70"/>
                </a:solidFill>
                <a:latin typeface="Open Sans" pitchFamily="34" charset="0"/>
                <a:ea typeface="Open Sans" pitchFamily="34" charset="-122"/>
                <a:cs typeface="Open Sans" pitchFamily="34" charset="-120"/>
              </a:rPr>
              <a:t>Identity theft involves stealing someone's personal information for fraudulent purposes. Safeguard your personal information by shredding sensitive documents, monitoring your credit reports, and being cautious of phishing scams.</a:t>
            </a:r>
            <a:endParaRPr lang="en-US" sz="1750" dirty="0"/>
          </a:p>
        </p:txBody>
      </p:sp>
      <p:sp>
        <p:nvSpPr>
          <p:cNvPr id="5" name="Text 2"/>
          <p:cNvSpPr/>
          <p:nvPr/>
        </p:nvSpPr>
        <p:spPr>
          <a:xfrm>
            <a:off x="793790" y="4939784"/>
            <a:ext cx="7556421" cy="1814513"/>
          </a:xfrm>
          <a:prstGeom prst="rect">
            <a:avLst/>
          </a:prstGeom>
          <a:noFill/>
          <a:ln/>
        </p:spPr>
        <p:txBody>
          <a:bodyPr wrap="square" lIns="0" tIns="0" rIns="0" bIns="0" rtlCol="0" anchor="t"/>
          <a:lstStyle/>
          <a:p>
            <a:pPr marL="0" indent="0" algn="l">
              <a:lnSpc>
                <a:spcPts val="2850"/>
              </a:lnSpc>
              <a:buNone/>
            </a:pPr>
            <a:r>
              <a:rPr lang="en-US" sz="1750" dirty="0">
                <a:solidFill>
                  <a:srgbClr val="333F70"/>
                </a:solidFill>
                <a:latin typeface="Open Sans" pitchFamily="34" charset="0"/>
                <a:ea typeface="Open Sans" pitchFamily="34" charset="-122"/>
                <a:cs typeface="Open Sans" pitchFamily="34" charset="-120"/>
              </a:rPr>
              <a:t>In summary, this presentation has covered basic cryptography concepts, common cybercrime techniques, and essential security measures. Staying informed and proactive is crucial for protecting yourself and your organization from cyber threats. Thank you for your attention.</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1505069"/>
            <a:ext cx="9883021" cy="708779"/>
          </a:xfrm>
          <a:prstGeom prst="rect">
            <a:avLst/>
          </a:prstGeom>
          <a:noFill/>
          <a:ln/>
        </p:spPr>
        <p:txBody>
          <a:bodyPr wrap="none" lIns="0" tIns="0" rIns="0" bIns="0" rtlCol="0" anchor="t"/>
          <a:lstStyle/>
          <a:p>
            <a:pPr marL="0" indent="0" algn="l">
              <a:lnSpc>
                <a:spcPts val="5550"/>
              </a:lnSpc>
              <a:buNone/>
            </a:pPr>
            <a:r>
              <a:rPr lang="en-US" sz="4450" b="1" dirty="0">
                <a:solidFill>
                  <a:srgbClr val="333F70"/>
                </a:solidFill>
                <a:latin typeface="Unbounded Bold" pitchFamily="34" charset="0"/>
                <a:ea typeface="Unbounded Bold" pitchFamily="34" charset="-122"/>
                <a:cs typeface="Unbounded Bold" pitchFamily="34" charset="-120"/>
              </a:rPr>
              <a:t>Data Encryption Standards</a:t>
            </a:r>
            <a:endParaRPr lang="en-US" sz="4450" dirty="0"/>
          </a:p>
        </p:txBody>
      </p:sp>
      <p:sp>
        <p:nvSpPr>
          <p:cNvPr id="3" name="Text 1"/>
          <p:cNvSpPr/>
          <p:nvPr/>
        </p:nvSpPr>
        <p:spPr>
          <a:xfrm>
            <a:off x="793790" y="2780824"/>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333F70"/>
                </a:solidFill>
                <a:latin typeface="Unbounded Bold" pitchFamily="34" charset="0"/>
                <a:ea typeface="Unbounded Bold" pitchFamily="34" charset="-122"/>
                <a:cs typeface="Unbounded Bold" pitchFamily="34" charset="-120"/>
              </a:rPr>
              <a:t>DES</a:t>
            </a:r>
            <a:endParaRPr lang="en-US" sz="2200" dirty="0"/>
          </a:p>
        </p:txBody>
      </p:sp>
      <p:sp>
        <p:nvSpPr>
          <p:cNvPr id="4" name="Text 2"/>
          <p:cNvSpPr/>
          <p:nvPr/>
        </p:nvSpPr>
        <p:spPr>
          <a:xfrm>
            <a:off x="793790" y="3361968"/>
            <a:ext cx="6244709" cy="1451610"/>
          </a:xfrm>
          <a:prstGeom prst="rect">
            <a:avLst/>
          </a:prstGeom>
          <a:noFill/>
          <a:ln/>
        </p:spPr>
        <p:txBody>
          <a:bodyPr wrap="square" lIns="0" tIns="0" rIns="0" bIns="0" rtlCol="0" anchor="t"/>
          <a:lstStyle/>
          <a:p>
            <a:pPr marL="0" indent="0" algn="l">
              <a:lnSpc>
                <a:spcPts val="2850"/>
              </a:lnSpc>
              <a:buNone/>
            </a:pPr>
            <a:r>
              <a:rPr lang="en-US" sz="1750" dirty="0">
                <a:solidFill>
                  <a:srgbClr val="333F70"/>
                </a:solidFill>
                <a:latin typeface="Open Sans" pitchFamily="34" charset="0"/>
                <a:ea typeface="Open Sans" pitchFamily="34" charset="-122"/>
                <a:cs typeface="Open Sans" pitchFamily="34" charset="-120"/>
              </a:rPr>
              <a:t>The Data Encryption Standard (DES) is a symmetric-key block cipher algorithm. Despite its age and relatively short key length, DES has played a significant role in the history of cryptography.</a:t>
            </a:r>
            <a:endParaRPr lang="en-US" sz="1750" dirty="0"/>
          </a:p>
        </p:txBody>
      </p:sp>
      <p:sp>
        <p:nvSpPr>
          <p:cNvPr id="5" name="Text 3"/>
          <p:cNvSpPr/>
          <p:nvPr/>
        </p:nvSpPr>
        <p:spPr>
          <a:xfrm>
            <a:off x="7599521" y="2780824"/>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333F70"/>
                </a:solidFill>
                <a:latin typeface="Unbounded Bold" pitchFamily="34" charset="0"/>
                <a:ea typeface="Unbounded Bold" pitchFamily="34" charset="-122"/>
                <a:cs typeface="Unbounded Bold" pitchFamily="34" charset="-120"/>
              </a:rPr>
              <a:t>AES</a:t>
            </a:r>
            <a:endParaRPr lang="en-US" sz="2200" dirty="0"/>
          </a:p>
        </p:txBody>
      </p:sp>
      <p:sp>
        <p:nvSpPr>
          <p:cNvPr id="6" name="Text 4"/>
          <p:cNvSpPr/>
          <p:nvPr/>
        </p:nvSpPr>
        <p:spPr>
          <a:xfrm>
            <a:off x="7599521" y="3361968"/>
            <a:ext cx="6244709" cy="1814513"/>
          </a:xfrm>
          <a:prstGeom prst="rect">
            <a:avLst/>
          </a:prstGeom>
          <a:noFill/>
          <a:ln/>
        </p:spPr>
        <p:txBody>
          <a:bodyPr wrap="square" lIns="0" tIns="0" rIns="0" bIns="0" rtlCol="0" anchor="t"/>
          <a:lstStyle/>
          <a:p>
            <a:pPr marL="0" indent="0" algn="l">
              <a:lnSpc>
                <a:spcPts val="2850"/>
              </a:lnSpc>
              <a:buNone/>
            </a:pPr>
            <a:r>
              <a:rPr lang="en-US" sz="1750" dirty="0">
                <a:solidFill>
                  <a:srgbClr val="333F70"/>
                </a:solidFill>
                <a:latin typeface="Open Sans" pitchFamily="34" charset="0"/>
                <a:ea typeface="Open Sans" pitchFamily="34" charset="-122"/>
                <a:cs typeface="Open Sans" pitchFamily="34" charset="-120"/>
              </a:rPr>
              <a:t>The Advanced Encryption Standard (AES) is a symmetric-key encryption algorithm widely used today. AES is considered much more secure than DES and is employed in a variety of applications, including securing wireless communications and encrypting data at rest.</a:t>
            </a:r>
            <a:endParaRPr lang="en-US" sz="1750" dirty="0"/>
          </a:p>
        </p:txBody>
      </p:sp>
      <p:sp>
        <p:nvSpPr>
          <p:cNvPr id="7" name="Text 5"/>
          <p:cNvSpPr/>
          <p:nvPr/>
        </p:nvSpPr>
        <p:spPr>
          <a:xfrm>
            <a:off x="793790" y="5635704"/>
            <a:ext cx="13042821" cy="1088708"/>
          </a:xfrm>
          <a:prstGeom prst="rect">
            <a:avLst/>
          </a:prstGeom>
          <a:noFill/>
          <a:ln/>
        </p:spPr>
        <p:txBody>
          <a:bodyPr wrap="square" lIns="0" tIns="0" rIns="0" bIns="0" rtlCol="0" anchor="t"/>
          <a:lstStyle/>
          <a:p>
            <a:pPr marL="0" indent="0" algn="l">
              <a:lnSpc>
                <a:spcPts val="2850"/>
              </a:lnSpc>
              <a:buNone/>
            </a:pPr>
            <a:r>
              <a:rPr lang="en-US" sz="1750" dirty="0">
                <a:solidFill>
                  <a:srgbClr val="333F70"/>
                </a:solidFill>
                <a:latin typeface="Open Sans" pitchFamily="34" charset="0"/>
                <a:ea typeface="Open Sans" pitchFamily="34" charset="-122"/>
                <a:cs typeface="Open Sans" pitchFamily="34" charset="-120"/>
              </a:rPr>
              <a:t>Data encryption standards are crucial for protecting sensitive information in transit and at rest. Algorithms like DES and AES use mathematical formulas to transform plaintext into ciphertext, rendering it unreadable to unauthorized parties. AES is favored for its robust security and efficiency.</a:t>
            </a:r>
            <a:endParaRPr lang="en-US" sz="1750" dirty="0"/>
          </a:p>
        </p:txBody>
      </p:sp>
      <p:sp>
        <p:nvSpPr>
          <p:cNvPr id="8" name="TextBox 7"/>
          <p:cNvSpPr txBox="1"/>
          <p:nvPr/>
        </p:nvSpPr>
        <p:spPr>
          <a:xfrm>
            <a:off x="12959255" y="7772400"/>
            <a:ext cx="1450428" cy="457200"/>
          </a:xfrm>
          <a:prstGeom prst="rect">
            <a:avLst/>
          </a:prstGeom>
          <a:solidFill>
            <a:schemeClr val="bg1"/>
          </a:solidFill>
        </p:spPr>
        <p:txBody>
          <a:bodyPr wrap="square" rtlCol="0">
            <a:spAutoFit/>
          </a:bodyPr>
          <a:lstStyle/>
          <a:p>
            <a:endParaRPr 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1218724"/>
            <a:ext cx="8807410" cy="708779"/>
          </a:xfrm>
          <a:prstGeom prst="rect">
            <a:avLst/>
          </a:prstGeom>
          <a:noFill/>
          <a:ln/>
        </p:spPr>
        <p:txBody>
          <a:bodyPr wrap="none" lIns="0" tIns="0" rIns="0" bIns="0" rtlCol="0" anchor="t"/>
          <a:lstStyle/>
          <a:p>
            <a:pPr marL="0" indent="0" algn="l">
              <a:lnSpc>
                <a:spcPts val="5550"/>
              </a:lnSpc>
              <a:buNone/>
            </a:pPr>
            <a:r>
              <a:rPr lang="en-US" sz="4450" b="1" dirty="0">
                <a:solidFill>
                  <a:srgbClr val="333F70"/>
                </a:solidFill>
                <a:latin typeface="Unbounded Bold" pitchFamily="34" charset="0"/>
                <a:ea typeface="Unbounded Bold" pitchFamily="34" charset="-122"/>
                <a:cs typeface="Unbounded Bold" pitchFamily="34" charset="-120"/>
              </a:rPr>
              <a:t>Public Key Cryptography</a:t>
            </a:r>
            <a:endParaRPr lang="en-US" sz="4450" dirty="0"/>
          </a:p>
        </p:txBody>
      </p:sp>
      <p:sp>
        <p:nvSpPr>
          <p:cNvPr id="3" name="Shape 1"/>
          <p:cNvSpPr/>
          <p:nvPr/>
        </p:nvSpPr>
        <p:spPr>
          <a:xfrm>
            <a:off x="793790" y="2636282"/>
            <a:ext cx="510302" cy="510302"/>
          </a:xfrm>
          <a:prstGeom prst="roundRect">
            <a:avLst>
              <a:gd name="adj" fmla="val 18669"/>
            </a:avLst>
          </a:prstGeom>
          <a:solidFill>
            <a:srgbClr val="D6F5EE"/>
          </a:solidFill>
          <a:ln w="7620">
            <a:solidFill>
              <a:srgbClr val="BCDBD4"/>
            </a:solidFill>
            <a:prstDash val="solid"/>
          </a:ln>
        </p:spPr>
      </p:sp>
      <p:sp>
        <p:nvSpPr>
          <p:cNvPr id="4" name="Text 2"/>
          <p:cNvSpPr/>
          <p:nvPr/>
        </p:nvSpPr>
        <p:spPr>
          <a:xfrm>
            <a:off x="878860" y="2678787"/>
            <a:ext cx="340162" cy="425291"/>
          </a:xfrm>
          <a:prstGeom prst="rect">
            <a:avLst/>
          </a:prstGeom>
          <a:noFill/>
          <a:ln/>
        </p:spPr>
        <p:txBody>
          <a:bodyPr wrap="none" lIns="0" tIns="0" rIns="0" bIns="0" rtlCol="0" anchor="t"/>
          <a:lstStyle/>
          <a:p>
            <a:pPr marL="0" indent="0" algn="ctr">
              <a:lnSpc>
                <a:spcPts val="2650"/>
              </a:lnSpc>
              <a:buNone/>
            </a:pPr>
            <a:r>
              <a:rPr lang="en-US" sz="2650" b="1" dirty="0">
                <a:solidFill>
                  <a:srgbClr val="333F70"/>
                </a:solidFill>
                <a:latin typeface="Unbounded Bold" pitchFamily="34" charset="0"/>
                <a:ea typeface="Unbounded Bold" pitchFamily="34" charset="-122"/>
                <a:cs typeface="Unbounded Bold" pitchFamily="34" charset="-120"/>
              </a:rPr>
              <a:t>1</a:t>
            </a:r>
            <a:endParaRPr lang="en-US" sz="2650" dirty="0"/>
          </a:p>
        </p:txBody>
      </p:sp>
      <p:sp>
        <p:nvSpPr>
          <p:cNvPr id="5" name="Text 3"/>
          <p:cNvSpPr/>
          <p:nvPr/>
        </p:nvSpPr>
        <p:spPr>
          <a:xfrm>
            <a:off x="1530906" y="2636282"/>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333F70"/>
                </a:solidFill>
                <a:latin typeface="Unbounded Bold" pitchFamily="34" charset="0"/>
                <a:ea typeface="Unbounded Bold" pitchFamily="34" charset="-122"/>
                <a:cs typeface="Unbounded Bold" pitchFamily="34" charset="-120"/>
              </a:rPr>
              <a:t>Key Pairs</a:t>
            </a:r>
            <a:endParaRPr lang="en-US" sz="2200" dirty="0"/>
          </a:p>
        </p:txBody>
      </p:sp>
      <p:sp>
        <p:nvSpPr>
          <p:cNvPr id="6" name="Text 4"/>
          <p:cNvSpPr/>
          <p:nvPr/>
        </p:nvSpPr>
        <p:spPr>
          <a:xfrm>
            <a:off x="1530906" y="3126700"/>
            <a:ext cx="3459242" cy="2540318"/>
          </a:xfrm>
          <a:prstGeom prst="rect">
            <a:avLst/>
          </a:prstGeom>
          <a:noFill/>
          <a:ln/>
        </p:spPr>
        <p:txBody>
          <a:bodyPr wrap="square" lIns="0" tIns="0" rIns="0" bIns="0" rtlCol="0" anchor="t"/>
          <a:lstStyle/>
          <a:p>
            <a:pPr marL="0" indent="0" algn="l">
              <a:lnSpc>
                <a:spcPts val="2850"/>
              </a:lnSpc>
              <a:buNone/>
            </a:pPr>
            <a:r>
              <a:rPr lang="en-US" sz="1750" dirty="0">
                <a:solidFill>
                  <a:srgbClr val="333F70"/>
                </a:solidFill>
                <a:latin typeface="Open Sans" pitchFamily="34" charset="0"/>
                <a:ea typeface="Open Sans" pitchFamily="34" charset="-122"/>
                <a:cs typeface="Open Sans" pitchFamily="34" charset="-120"/>
              </a:rPr>
              <a:t>Public key cryptography, also known as asymmetric cryptography, uses key pairs for encryption and decryption. A public key can be shared with anyone, while a private key must be kept secret.</a:t>
            </a:r>
            <a:endParaRPr lang="en-US" sz="1750" dirty="0"/>
          </a:p>
        </p:txBody>
      </p:sp>
      <p:sp>
        <p:nvSpPr>
          <p:cNvPr id="7" name="Shape 5"/>
          <p:cNvSpPr/>
          <p:nvPr/>
        </p:nvSpPr>
        <p:spPr>
          <a:xfrm>
            <a:off x="5216962" y="2636282"/>
            <a:ext cx="510302" cy="510302"/>
          </a:xfrm>
          <a:prstGeom prst="roundRect">
            <a:avLst>
              <a:gd name="adj" fmla="val 18669"/>
            </a:avLst>
          </a:prstGeom>
          <a:solidFill>
            <a:srgbClr val="D6F5EE"/>
          </a:solidFill>
          <a:ln w="7620">
            <a:solidFill>
              <a:srgbClr val="BCDBD4"/>
            </a:solidFill>
            <a:prstDash val="solid"/>
          </a:ln>
        </p:spPr>
      </p:sp>
      <p:sp>
        <p:nvSpPr>
          <p:cNvPr id="8" name="Text 6"/>
          <p:cNvSpPr/>
          <p:nvPr/>
        </p:nvSpPr>
        <p:spPr>
          <a:xfrm>
            <a:off x="5302032" y="2678787"/>
            <a:ext cx="340162" cy="425291"/>
          </a:xfrm>
          <a:prstGeom prst="rect">
            <a:avLst/>
          </a:prstGeom>
          <a:noFill/>
          <a:ln/>
        </p:spPr>
        <p:txBody>
          <a:bodyPr wrap="none" lIns="0" tIns="0" rIns="0" bIns="0" rtlCol="0" anchor="t"/>
          <a:lstStyle/>
          <a:p>
            <a:pPr marL="0" indent="0" algn="ctr">
              <a:lnSpc>
                <a:spcPts val="2650"/>
              </a:lnSpc>
              <a:buNone/>
            </a:pPr>
            <a:r>
              <a:rPr lang="en-US" sz="2650" b="1" dirty="0">
                <a:solidFill>
                  <a:srgbClr val="333F70"/>
                </a:solidFill>
                <a:latin typeface="Unbounded Bold" pitchFamily="34" charset="0"/>
                <a:ea typeface="Unbounded Bold" pitchFamily="34" charset="-122"/>
                <a:cs typeface="Unbounded Bold" pitchFamily="34" charset="-120"/>
              </a:rPr>
              <a:t>2</a:t>
            </a:r>
            <a:endParaRPr lang="en-US" sz="2650" dirty="0"/>
          </a:p>
        </p:txBody>
      </p:sp>
      <p:sp>
        <p:nvSpPr>
          <p:cNvPr id="9" name="Text 7"/>
          <p:cNvSpPr/>
          <p:nvPr/>
        </p:nvSpPr>
        <p:spPr>
          <a:xfrm>
            <a:off x="5954078" y="2636282"/>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333F70"/>
                </a:solidFill>
                <a:latin typeface="Unbounded Bold" pitchFamily="34" charset="0"/>
                <a:ea typeface="Unbounded Bold" pitchFamily="34" charset="-122"/>
                <a:cs typeface="Unbounded Bold" pitchFamily="34" charset="-120"/>
              </a:rPr>
              <a:t>RSA</a:t>
            </a:r>
            <a:endParaRPr lang="en-US" sz="2200" dirty="0"/>
          </a:p>
        </p:txBody>
      </p:sp>
      <p:sp>
        <p:nvSpPr>
          <p:cNvPr id="10" name="Text 8"/>
          <p:cNvSpPr/>
          <p:nvPr/>
        </p:nvSpPr>
        <p:spPr>
          <a:xfrm>
            <a:off x="5954078" y="3126700"/>
            <a:ext cx="3459242" cy="1814513"/>
          </a:xfrm>
          <a:prstGeom prst="rect">
            <a:avLst/>
          </a:prstGeom>
          <a:noFill/>
          <a:ln/>
        </p:spPr>
        <p:txBody>
          <a:bodyPr wrap="square" lIns="0" tIns="0" rIns="0" bIns="0" rtlCol="0" anchor="t"/>
          <a:lstStyle/>
          <a:p>
            <a:pPr marL="0" indent="0" algn="l">
              <a:lnSpc>
                <a:spcPts val="2850"/>
              </a:lnSpc>
              <a:buNone/>
            </a:pPr>
            <a:r>
              <a:rPr lang="en-US" sz="1750" dirty="0">
                <a:solidFill>
                  <a:srgbClr val="333F70"/>
                </a:solidFill>
                <a:latin typeface="Open Sans" pitchFamily="34" charset="0"/>
                <a:ea typeface="Open Sans" pitchFamily="34" charset="-122"/>
                <a:cs typeface="Open Sans" pitchFamily="34" charset="-120"/>
              </a:rPr>
              <a:t>RSA is a widely used public-key cryptosystem that is commonly used for secure data transmission. It is one of the oldest public key cryptosystems.</a:t>
            </a:r>
            <a:endParaRPr lang="en-US" sz="1750" dirty="0"/>
          </a:p>
        </p:txBody>
      </p:sp>
      <p:sp>
        <p:nvSpPr>
          <p:cNvPr id="11" name="Shape 9"/>
          <p:cNvSpPr/>
          <p:nvPr/>
        </p:nvSpPr>
        <p:spPr>
          <a:xfrm>
            <a:off x="9640133" y="2636282"/>
            <a:ext cx="510302" cy="510302"/>
          </a:xfrm>
          <a:prstGeom prst="roundRect">
            <a:avLst>
              <a:gd name="adj" fmla="val 18669"/>
            </a:avLst>
          </a:prstGeom>
          <a:solidFill>
            <a:srgbClr val="D6F5EE"/>
          </a:solidFill>
          <a:ln w="7620">
            <a:solidFill>
              <a:srgbClr val="BCDBD4"/>
            </a:solidFill>
            <a:prstDash val="solid"/>
          </a:ln>
        </p:spPr>
      </p:sp>
      <p:sp>
        <p:nvSpPr>
          <p:cNvPr id="12" name="Text 10"/>
          <p:cNvSpPr/>
          <p:nvPr/>
        </p:nvSpPr>
        <p:spPr>
          <a:xfrm>
            <a:off x="9725204" y="2678787"/>
            <a:ext cx="340162" cy="425291"/>
          </a:xfrm>
          <a:prstGeom prst="rect">
            <a:avLst/>
          </a:prstGeom>
          <a:noFill/>
          <a:ln/>
        </p:spPr>
        <p:txBody>
          <a:bodyPr wrap="none" lIns="0" tIns="0" rIns="0" bIns="0" rtlCol="0" anchor="t"/>
          <a:lstStyle/>
          <a:p>
            <a:pPr marL="0" indent="0" algn="ctr">
              <a:lnSpc>
                <a:spcPts val="2650"/>
              </a:lnSpc>
              <a:buNone/>
            </a:pPr>
            <a:r>
              <a:rPr lang="en-US" sz="2650" b="1" dirty="0">
                <a:solidFill>
                  <a:srgbClr val="333F70"/>
                </a:solidFill>
                <a:latin typeface="Unbounded Bold" pitchFamily="34" charset="0"/>
                <a:ea typeface="Unbounded Bold" pitchFamily="34" charset="-122"/>
                <a:cs typeface="Unbounded Bold" pitchFamily="34" charset="-120"/>
              </a:rPr>
              <a:t>3</a:t>
            </a:r>
            <a:endParaRPr lang="en-US" sz="2650" dirty="0"/>
          </a:p>
        </p:txBody>
      </p:sp>
      <p:sp>
        <p:nvSpPr>
          <p:cNvPr id="13" name="Text 11"/>
          <p:cNvSpPr/>
          <p:nvPr/>
        </p:nvSpPr>
        <p:spPr>
          <a:xfrm>
            <a:off x="10377249" y="2636282"/>
            <a:ext cx="3211473" cy="354330"/>
          </a:xfrm>
          <a:prstGeom prst="rect">
            <a:avLst/>
          </a:prstGeom>
          <a:noFill/>
          <a:ln/>
        </p:spPr>
        <p:txBody>
          <a:bodyPr wrap="none" lIns="0" tIns="0" rIns="0" bIns="0" rtlCol="0" anchor="t"/>
          <a:lstStyle/>
          <a:p>
            <a:pPr marL="0" indent="0" algn="l">
              <a:lnSpc>
                <a:spcPts val="2750"/>
              </a:lnSpc>
              <a:buNone/>
            </a:pPr>
            <a:r>
              <a:rPr lang="en-US" sz="2200" b="1" dirty="0">
                <a:solidFill>
                  <a:srgbClr val="333F70"/>
                </a:solidFill>
                <a:latin typeface="Unbounded Bold" pitchFamily="34" charset="0"/>
                <a:ea typeface="Unbounded Bold" pitchFamily="34" charset="-122"/>
                <a:cs typeface="Unbounded Bold" pitchFamily="34" charset="-120"/>
              </a:rPr>
              <a:t>Digital Signatures</a:t>
            </a:r>
            <a:endParaRPr lang="en-US" sz="2200" dirty="0"/>
          </a:p>
        </p:txBody>
      </p:sp>
      <p:sp>
        <p:nvSpPr>
          <p:cNvPr id="14" name="Text 12"/>
          <p:cNvSpPr/>
          <p:nvPr/>
        </p:nvSpPr>
        <p:spPr>
          <a:xfrm>
            <a:off x="10377249" y="3126700"/>
            <a:ext cx="3459242" cy="2540318"/>
          </a:xfrm>
          <a:prstGeom prst="rect">
            <a:avLst/>
          </a:prstGeom>
          <a:noFill/>
          <a:ln/>
        </p:spPr>
        <p:txBody>
          <a:bodyPr wrap="square" lIns="0" tIns="0" rIns="0" bIns="0" rtlCol="0" anchor="t"/>
          <a:lstStyle/>
          <a:p>
            <a:pPr marL="0" indent="0" algn="l">
              <a:lnSpc>
                <a:spcPts val="2850"/>
              </a:lnSpc>
              <a:buNone/>
            </a:pPr>
            <a:r>
              <a:rPr lang="en-US" sz="1750" dirty="0">
                <a:solidFill>
                  <a:srgbClr val="333F70"/>
                </a:solidFill>
                <a:latin typeface="Open Sans" pitchFamily="34" charset="0"/>
                <a:ea typeface="Open Sans" pitchFamily="34" charset="-122"/>
                <a:cs typeface="Open Sans" pitchFamily="34" charset="-120"/>
              </a:rPr>
              <a:t>Digital signatures provide authentication and integrity. The sender uses their private key to sign a message, and the recipient uses the sender's public key to verify the signature.</a:t>
            </a:r>
            <a:endParaRPr lang="en-US" sz="1750" dirty="0"/>
          </a:p>
        </p:txBody>
      </p:sp>
      <p:sp>
        <p:nvSpPr>
          <p:cNvPr id="15" name="Text 13"/>
          <p:cNvSpPr/>
          <p:nvPr/>
        </p:nvSpPr>
        <p:spPr>
          <a:xfrm>
            <a:off x="793790" y="5922169"/>
            <a:ext cx="13042821" cy="1088708"/>
          </a:xfrm>
          <a:prstGeom prst="rect">
            <a:avLst/>
          </a:prstGeom>
          <a:noFill/>
          <a:ln/>
        </p:spPr>
        <p:txBody>
          <a:bodyPr wrap="square" lIns="0" tIns="0" rIns="0" bIns="0" rtlCol="0" anchor="t"/>
          <a:lstStyle/>
          <a:p>
            <a:pPr marL="0" indent="0" algn="l">
              <a:lnSpc>
                <a:spcPts val="2850"/>
              </a:lnSpc>
              <a:buNone/>
            </a:pPr>
            <a:r>
              <a:rPr lang="en-US" sz="1750" dirty="0">
                <a:solidFill>
                  <a:srgbClr val="333F70"/>
                </a:solidFill>
                <a:latin typeface="Open Sans" pitchFamily="34" charset="0"/>
                <a:ea typeface="Open Sans" pitchFamily="34" charset="-122"/>
                <a:cs typeface="Open Sans" pitchFamily="34" charset="-120"/>
              </a:rPr>
              <a:t>Public key cryptography enables secure communication without the need to exchange secret keys beforehand. This makes it ideal for secure email, digital signatures, and key exchange protocols. Understanding the principles of public key cryptography is vital for implementing secure systems.</a:t>
            </a:r>
            <a:endParaRPr lang="en-US" sz="1750" dirty="0"/>
          </a:p>
        </p:txBody>
      </p:sp>
      <p:sp>
        <p:nvSpPr>
          <p:cNvPr id="16" name="TextBox 15"/>
          <p:cNvSpPr txBox="1"/>
          <p:nvPr/>
        </p:nvSpPr>
        <p:spPr>
          <a:xfrm>
            <a:off x="12959255" y="7772400"/>
            <a:ext cx="1450428" cy="457200"/>
          </a:xfrm>
          <a:prstGeom prst="rect">
            <a:avLst/>
          </a:prstGeom>
          <a:solidFill>
            <a:schemeClr val="bg1"/>
          </a:solidFill>
        </p:spPr>
        <p:txBody>
          <a:bodyPr wrap="square" rtlCol="0">
            <a:spAutoFit/>
          </a:bodyPr>
          <a:lstStyle/>
          <a:p>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44855" y="585192"/>
            <a:ext cx="9016484" cy="665083"/>
          </a:xfrm>
          <a:prstGeom prst="rect">
            <a:avLst/>
          </a:prstGeom>
          <a:noFill/>
          <a:ln/>
        </p:spPr>
        <p:txBody>
          <a:bodyPr wrap="none" lIns="0" tIns="0" rIns="0" bIns="0" rtlCol="0" anchor="t"/>
          <a:lstStyle/>
          <a:p>
            <a:pPr marL="0" indent="0" algn="l">
              <a:lnSpc>
                <a:spcPts val="5200"/>
              </a:lnSpc>
              <a:buNone/>
            </a:pPr>
            <a:r>
              <a:rPr lang="en-US" sz="4150" b="1" dirty="0">
                <a:solidFill>
                  <a:srgbClr val="333F70"/>
                </a:solidFill>
                <a:latin typeface="Unbounded Bold" pitchFamily="34" charset="0"/>
                <a:ea typeface="Unbounded Bold" pitchFamily="34" charset="-122"/>
                <a:cs typeface="Unbounded Bold" pitchFamily="34" charset="-120"/>
              </a:rPr>
              <a:t>Cryptographic Checksums</a:t>
            </a:r>
            <a:endParaRPr lang="en-US" sz="4150" dirty="0"/>
          </a:p>
        </p:txBody>
      </p:sp>
      <p:sp>
        <p:nvSpPr>
          <p:cNvPr id="3" name="Shape 1"/>
          <p:cNvSpPr/>
          <p:nvPr/>
        </p:nvSpPr>
        <p:spPr>
          <a:xfrm>
            <a:off x="7303770" y="1675924"/>
            <a:ext cx="22860" cy="4708088"/>
          </a:xfrm>
          <a:prstGeom prst="roundRect">
            <a:avLst>
              <a:gd name="adj" fmla="val 391037"/>
            </a:avLst>
          </a:prstGeom>
          <a:solidFill>
            <a:srgbClr val="BCDBD4"/>
          </a:solidFill>
          <a:ln/>
        </p:spPr>
      </p:sp>
      <p:sp>
        <p:nvSpPr>
          <p:cNvPr id="4" name="Shape 2"/>
          <p:cNvSpPr/>
          <p:nvPr/>
        </p:nvSpPr>
        <p:spPr>
          <a:xfrm>
            <a:off x="6460212" y="2143363"/>
            <a:ext cx="638413" cy="22860"/>
          </a:xfrm>
          <a:prstGeom prst="roundRect">
            <a:avLst>
              <a:gd name="adj" fmla="val 391037"/>
            </a:avLst>
          </a:prstGeom>
          <a:solidFill>
            <a:srgbClr val="BCDBD4"/>
          </a:solidFill>
          <a:ln/>
        </p:spPr>
      </p:sp>
      <p:sp>
        <p:nvSpPr>
          <p:cNvPr id="5" name="Shape 3"/>
          <p:cNvSpPr/>
          <p:nvPr/>
        </p:nvSpPr>
        <p:spPr>
          <a:xfrm>
            <a:off x="7075765" y="1915358"/>
            <a:ext cx="478869" cy="478869"/>
          </a:xfrm>
          <a:prstGeom prst="roundRect">
            <a:avLst>
              <a:gd name="adj" fmla="val 18667"/>
            </a:avLst>
          </a:prstGeom>
          <a:solidFill>
            <a:srgbClr val="D6F5EE"/>
          </a:solidFill>
          <a:ln w="7620">
            <a:solidFill>
              <a:srgbClr val="BCDBD4"/>
            </a:solidFill>
            <a:prstDash val="solid"/>
          </a:ln>
        </p:spPr>
      </p:sp>
      <p:sp>
        <p:nvSpPr>
          <p:cNvPr id="6" name="Text 4"/>
          <p:cNvSpPr/>
          <p:nvPr/>
        </p:nvSpPr>
        <p:spPr>
          <a:xfrm>
            <a:off x="7155597" y="1955304"/>
            <a:ext cx="319207" cy="398978"/>
          </a:xfrm>
          <a:prstGeom prst="rect">
            <a:avLst/>
          </a:prstGeom>
          <a:noFill/>
          <a:ln/>
        </p:spPr>
        <p:txBody>
          <a:bodyPr wrap="none" lIns="0" tIns="0" rIns="0" bIns="0" rtlCol="0" anchor="t"/>
          <a:lstStyle/>
          <a:p>
            <a:pPr marL="0" indent="0" algn="ctr">
              <a:lnSpc>
                <a:spcPts val="2500"/>
              </a:lnSpc>
              <a:buNone/>
            </a:pPr>
            <a:r>
              <a:rPr lang="en-US" sz="2500" b="1" dirty="0">
                <a:solidFill>
                  <a:srgbClr val="333F70"/>
                </a:solidFill>
                <a:latin typeface="Unbounded Bold" pitchFamily="34" charset="0"/>
                <a:ea typeface="Unbounded Bold" pitchFamily="34" charset="-122"/>
                <a:cs typeface="Unbounded Bold" pitchFamily="34" charset="-120"/>
              </a:rPr>
              <a:t>1</a:t>
            </a:r>
            <a:endParaRPr lang="en-US" sz="2500" dirty="0"/>
          </a:p>
        </p:txBody>
      </p:sp>
      <p:sp>
        <p:nvSpPr>
          <p:cNvPr id="7" name="Text 5"/>
          <p:cNvSpPr/>
          <p:nvPr/>
        </p:nvSpPr>
        <p:spPr>
          <a:xfrm>
            <a:off x="3590806" y="1888688"/>
            <a:ext cx="2660333" cy="332423"/>
          </a:xfrm>
          <a:prstGeom prst="rect">
            <a:avLst/>
          </a:prstGeom>
          <a:noFill/>
          <a:ln/>
        </p:spPr>
        <p:txBody>
          <a:bodyPr wrap="none" lIns="0" tIns="0" rIns="0" bIns="0" rtlCol="0" anchor="t"/>
          <a:lstStyle/>
          <a:p>
            <a:pPr marL="0" indent="0" algn="r">
              <a:lnSpc>
                <a:spcPts val="2600"/>
              </a:lnSpc>
              <a:buNone/>
            </a:pPr>
            <a:r>
              <a:rPr lang="en-US" sz="2050" b="1" dirty="0">
                <a:solidFill>
                  <a:srgbClr val="333F70"/>
                </a:solidFill>
                <a:latin typeface="Unbounded Bold" pitchFamily="34" charset="0"/>
                <a:ea typeface="Unbounded Bold" pitchFamily="34" charset="-122"/>
                <a:cs typeface="Unbounded Bold" pitchFamily="34" charset="-120"/>
              </a:rPr>
              <a:t>MD5</a:t>
            </a:r>
            <a:endParaRPr lang="en-US" sz="2050" dirty="0"/>
          </a:p>
        </p:txBody>
      </p:sp>
      <p:sp>
        <p:nvSpPr>
          <p:cNvPr id="8" name="Text 6"/>
          <p:cNvSpPr/>
          <p:nvPr/>
        </p:nvSpPr>
        <p:spPr>
          <a:xfrm>
            <a:off x="744855" y="2348746"/>
            <a:ext cx="5506283" cy="1362075"/>
          </a:xfrm>
          <a:prstGeom prst="rect">
            <a:avLst/>
          </a:prstGeom>
          <a:noFill/>
          <a:ln/>
        </p:spPr>
        <p:txBody>
          <a:bodyPr wrap="square" lIns="0" tIns="0" rIns="0" bIns="0" rtlCol="0" anchor="t"/>
          <a:lstStyle/>
          <a:p>
            <a:pPr marL="0" indent="0" algn="r">
              <a:lnSpc>
                <a:spcPts val="2650"/>
              </a:lnSpc>
              <a:buNone/>
            </a:pPr>
            <a:r>
              <a:rPr lang="en-US" sz="1650" dirty="0">
                <a:solidFill>
                  <a:srgbClr val="333F70"/>
                </a:solidFill>
                <a:latin typeface="Open Sans" pitchFamily="34" charset="0"/>
                <a:ea typeface="Open Sans" pitchFamily="34" charset="-122"/>
                <a:cs typeface="Open Sans" pitchFamily="34" charset="-120"/>
              </a:rPr>
              <a:t>Message Digest Algorithm 5 (MD5) is a widely used cryptographic hash function producing a 128-bit hash value. MD5 is used to verify data integrity through one-way hashing.</a:t>
            </a:r>
            <a:endParaRPr lang="en-US" sz="1650" dirty="0"/>
          </a:p>
        </p:txBody>
      </p:sp>
      <p:sp>
        <p:nvSpPr>
          <p:cNvPr id="9" name="Shape 7"/>
          <p:cNvSpPr/>
          <p:nvPr/>
        </p:nvSpPr>
        <p:spPr>
          <a:xfrm>
            <a:off x="7531775" y="3207425"/>
            <a:ext cx="638413" cy="22860"/>
          </a:xfrm>
          <a:prstGeom prst="roundRect">
            <a:avLst>
              <a:gd name="adj" fmla="val 391037"/>
            </a:avLst>
          </a:prstGeom>
          <a:solidFill>
            <a:srgbClr val="BCDBD4"/>
          </a:solidFill>
          <a:ln/>
        </p:spPr>
      </p:sp>
      <p:sp>
        <p:nvSpPr>
          <p:cNvPr id="10" name="Shape 8"/>
          <p:cNvSpPr/>
          <p:nvPr/>
        </p:nvSpPr>
        <p:spPr>
          <a:xfrm>
            <a:off x="7075765" y="2979420"/>
            <a:ext cx="478869" cy="478869"/>
          </a:xfrm>
          <a:prstGeom prst="roundRect">
            <a:avLst>
              <a:gd name="adj" fmla="val 18667"/>
            </a:avLst>
          </a:prstGeom>
          <a:solidFill>
            <a:srgbClr val="D6F5EE"/>
          </a:solidFill>
          <a:ln w="7620">
            <a:solidFill>
              <a:srgbClr val="BCDBD4"/>
            </a:solidFill>
            <a:prstDash val="solid"/>
          </a:ln>
        </p:spPr>
      </p:sp>
      <p:sp>
        <p:nvSpPr>
          <p:cNvPr id="11" name="Text 9"/>
          <p:cNvSpPr/>
          <p:nvPr/>
        </p:nvSpPr>
        <p:spPr>
          <a:xfrm>
            <a:off x="7155597" y="3019365"/>
            <a:ext cx="319207" cy="398978"/>
          </a:xfrm>
          <a:prstGeom prst="rect">
            <a:avLst/>
          </a:prstGeom>
          <a:noFill/>
          <a:ln/>
        </p:spPr>
        <p:txBody>
          <a:bodyPr wrap="none" lIns="0" tIns="0" rIns="0" bIns="0" rtlCol="0" anchor="t"/>
          <a:lstStyle/>
          <a:p>
            <a:pPr marL="0" indent="0" algn="ctr">
              <a:lnSpc>
                <a:spcPts val="2500"/>
              </a:lnSpc>
              <a:buNone/>
            </a:pPr>
            <a:r>
              <a:rPr lang="en-US" sz="2500" b="1" dirty="0">
                <a:solidFill>
                  <a:srgbClr val="333F70"/>
                </a:solidFill>
                <a:latin typeface="Unbounded Bold" pitchFamily="34" charset="0"/>
                <a:ea typeface="Unbounded Bold" pitchFamily="34" charset="-122"/>
                <a:cs typeface="Unbounded Bold" pitchFamily="34" charset="-120"/>
              </a:rPr>
              <a:t>2</a:t>
            </a:r>
            <a:endParaRPr lang="en-US" sz="2500" dirty="0"/>
          </a:p>
        </p:txBody>
      </p:sp>
      <p:sp>
        <p:nvSpPr>
          <p:cNvPr id="12" name="Text 10"/>
          <p:cNvSpPr/>
          <p:nvPr/>
        </p:nvSpPr>
        <p:spPr>
          <a:xfrm>
            <a:off x="8379262" y="2952750"/>
            <a:ext cx="2660333" cy="332423"/>
          </a:xfrm>
          <a:prstGeom prst="rect">
            <a:avLst/>
          </a:prstGeom>
          <a:noFill/>
          <a:ln/>
        </p:spPr>
        <p:txBody>
          <a:bodyPr wrap="none" lIns="0" tIns="0" rIns="0" bIns="0" rtlCol="0" anchor="t"/>
          <a:lstStyle/>
          <a:p>
            <a:pPr marL="0" indent="0" algn="l">
              <a:lnSpc>
                <a:spcPts val="2600"/>
              </a:lnSpc>
              <a:buNone/>
            </a:pPr>
            <a:r>
              <a:rPr lang="en-US" sz="2050" b="1" dirty="0">
                <a:solidFill>
                  <a:srgbClr val="333F70"/>
                </a:solidFill>
                <a:latin typeface="Unbounded Bold" pitchFamily="34" charset="0"/>
                <a:ea typeface="Unbounded Bold" pitchFamily="34" charset="-122"/>
                <a:cs typeface="Unbounded Bold" pitchFamily="34" charset="-120"/>
              </a:rPr>
              <a:t>SHA-1</a:t>
            </a:r>
            <a:endParaRPr lang="en-US" sz="2050" dirty="0"/>
          </a:p>
        </p:txBody>
      </p:sp>
      <p:sp>
        <p:nvSpPr>
          <p:cNvPr id="13" name="Text 11"/>
          <p:cNvSpPr/>
          <p:nvPr/>
        </p:nvSpPr>
        <p:spPr>
          <a:xfrm>
            <a:off x="8379262" y="3412807"/>
            <a:ext cx="5506283" cy="1021556"/>
          </a:xfrm>
          <a:prstGeom prst="rect">
            <a:avLst/>
          </a:prstGeom>
          <a:noFill/>
          <a:ln/>
        </p:spPr>
        <p:txBody>
          <a:bodyPr wrap="square" lIns="0" tIns="0" rIns="0" bIns="0" rtlCol="0" anchor="t"/>
          <a:lstStyle/>
          <a:p>
            <a:pPr marL="0" indent="0" algn="l">
              <a:lnSpc>
                <a:spcPts val="2650"/>
              </a:lnSpc>
              <a:buNone/>
            </a:pPr>
            <a:r>
              <a:rPr lang="en-US" sz="1650" dirty="0">
                <a:solidFill>
                  <a:srgbClr val="333F70"/>
                </a:solidFill>
                <a:latin typeface="Open Sans" pitchFamily="34" charset="0"/>
                <a:ea typeface="Open Sans" pitchFamily="34" charset="-122"/>
                <a:cs typeface="Open Sans" pitchFamily="34" charset="-120"/>
              </a:rPr>
              <a:t>Secure Hash Algorithm 1 (SHA-1) is a cryptographic hash function which takes an input and produces a 160-bit hash value.</a:t>
            </a:r>
            <a:endParaRPr lang="en-US" sz="1650" dirty="0"/>
          </a:p>
        </p:txBody>
      </p:sp>
      <p:sp>
        <p:nvSpPr>
          <p:cNvPr id="14" name="Shape 12"/>
          <p:cNvSpPr/>
          <p:nvPr/>
        </p:nvSpPr>
        <p:spPr>
          <a:xfrm>
            <a:off x="6460212" y="4603790"/>
            <a:ext cx="638413" cy="22860"/>
          </a:xfrm>
          <a:prstGeom prst="roundRect">
            <a:avLst>
              <a:gd name="adj" fmla="val 391037"/>
            </a:avLst>
          </a:prstGeom>
          <a:solidFill>
            <a:srgbClr val="BCDBD4"/>
          </a:solidFill>
          <a:ln/>
        </p:spPr>
      </p:sp>
      <p:sp>
        <p:nvSpPr>
          <p:cNvPr id="15" name="Shape 13"/>
          <p:cNvSpPr/>
          <p:nvPr/>
        </p:nvSpPr>
        <p:spPr>
          <a:xfrm>
            <a:off x="7075765" y="4375785"/>
            <a:ext cx="478869" cy="478869"/>
          </a:xfrm>
          <a:prstGeom prst="roundRect">
            <a:avLst>
              <a:gd name="adj" fmla="val 18667"/>
            </a:avLst>
          </a:prstGeom>
          <a:solidFill>
            <a:srgbClr val="D6F5EE"/>
          </a:solidFill>
          <a:ln w="7620">
            <a:solidFill>
              <a:srgbClr val="BCDBD4"/>
            </a:solidFill>
            <a:prstDash val="solid"/>
          </a:ln>
        </p:spPr>
      </p:sp>
      <p:sp>
        <p:nvSpPr>
          <p:cNvPr id="16" name="Text 14"/>
          <p:cNvSpPr/>
          <p:nvPr/>
        </p:nvSpPr>
        <p:spPr>
          <a:xfrm>
            <a:off x="7155597" y="4415730"/>
            <a:ext cx="319207" cy="398978"/>
          </a:xfrm>
          <a:prstGeom prst="rect">
            <a:avLst/>
          </a:prstGeom>
          <a:noFill/>
          <a:ln/>
        </p:spPr>
        <p:txBody>
          <a:bodyPr wrap="none" lIns="0" tIns="0" rIns="0" bIns="0" rtlCol="0" anchor="t"/>
          <a:lstStyle/>
          <a:p>
            <a:pPr marL="0" indent="0" algn="ctr">
              <a:lnSpc>
                <a:spcPts val="2500"/>
              </a:lnSpc>
              <a:buNone/>
            </a:pPr>
            <a:r>
              <a:rPr lang="en-US" sz="2500" b="1" dirty="0">
                <a:solidFill>
                  <a:srgbClr val="333F70"/>
                </a:solidFill>
                <a:latin typeface="Unbounded Bold" pitchFamily="34" charset="0"/>
                <a:ea typeface="Unbounded Bold" pitchFamily="34" charset="-122"/>
                <a:cs typeface="Unbounded Bold" pitchFamily="34" charset="-120"/>
              </a:rPr>
              <a:t>3</a:t>
            </a:r>
            <a:endParaRPr lang="en-US" sz="2500" dirty="0"/>
          </a:p>
        </p:txBody>
      </p:sp>
      <p:sp>
        <p:nvSpPr>
          <p:cNvPr id="17" name="Text 15"/>
          <p:cNvSpPr/>
          <p:nvPr/>
        </p:nvSpPr>
        <p:spPr>
          <a:xfrm>
            <a:off x="3590806" y="4349115"/>
            <a:ext cx="2660333" cy="332423"/>
          </a:xfrm>
          <a:prstGeom prst="rect">
            <a:avLst/>
          </a:prstGeom>
          <a:noFill/>
          <a:ln/>
        </p:spPr>
        <p:txBody>
          <a:bodyPr wrap="none" lIns="0" tIns="0" rIns="0" bIns="0" rtlCol="0" anchor="t"/>
          <a:lstStyle/>
          <a:p>
            <a:pPr marL="0" indent="0" algn="r">
              <a:lnSpc>
                <a:spcPts val="2600"/>
              </a:lnSpc>
              <a:buNone/>
            </a:pPr>
            <a:r>
              <a:rPr lang="en-US" sz="2050" b="1" dirty="0">
                <a:solidFill>
                  <a:srgbClr val="333F70"/>
                </a:solidFill>
                <a:latin typeface="Unbounded Bold" pitchFamily="34" charset="0"/>
                <a:ea typeface="Unbounded Bold" pitchFamily="34" charset="-122"/>
                <a:cs typeface="Unbounded Bold" pitchFamily="34" charset="-120"/>
              </a:rPr>
              <a:t>SHA-256</a:t>
            </a:r>
            <a:endParaRPr lang="en-US" sz="2050" dirty="0"/>
          </a:p>
        </p:txBody>
      </p:sp>
      <p:sp>
        <p:nvSpPr>
          <p:cNvPr id="18" name="Text 16"/>
          <p:cNvSpPr/>
          <p:nvPr/>
        </p:nvSpPr>
        <p:spPr>
          <a:xfrm>
            <a:off x="744855" y="4809173"/>
            <a:ext cx="5506283" cy="1362075"/>
          </a:xfrm>
          <a:prstGeom prst="rect">
            <a:avLst/>
          </a:prstGeom>
          <a:noFill/>
          <a:ln/>
        </p:spPr>
        <p:txBody>
          <a:bodyPr wrap="square" lIns="0" tIns="0" rIns="0" bIns="0" rtlCol="0" anchor="t"/>
          <a:lstStyle/>
          <a:p>
            <a:pPr marL="0" indent="0" algn="r">
              <a:lnSpc>
                <a:spcPts val="2650"/>
              </a:lnSpc>
              <a:buNone/>
            </a:pPr>
            <a:r>
              <a:rPr lang="en-US" sz="1650" dirty="0">
                <a:solidFill>
                  <a:srgbClr val="333F70"/>
                </a:solidFill>
                <a:latin typeface="Open Sans" pitchFamily="34" charset="0"/>
                <a:ea typeface="Open Sans" pitchFamily="34" charset="-122"/>
                <a:cs typeface="Open Sans" pitchFamily="34" charset="-120"/>
              </a:rPr>
              <a:t>Secure Hash Algorithm 256-bit (SHA-256) is a cryptographic hash function producing a 256-bit hash value. SHA-256 is used in blockchain technology for securing transactions.</a:t>
            </a:r>
            <a:endParaRPr lang="en-US" sz="1650" dirty="0"/>
          </a:p>
        </p:txBody>
      </p:sp>
      <p:sp>
        <p:nvSpPr>
          <p:cNvPr id="19" name="Text 17"/>
          <p:cNvSpPr/>
          <p:nvPr/>
        </p:nvSpPr>
        <p:spPr>
          <a:xfrm>
            <a:off x="744855" y="6623447"/>
            <a:ext cx="13140690" cy="1021556"/>
          </a:xfrm>
          <a:prstGeom prst="rect">
            <a:avLst/>
          </a:prstGeom>
          <a:noFill/>
          <a:ln/>
        </p:spPr>
        <p:txBody>
          <a:bodyPr wrap="square" lIns="0" tIns="0" rIns="0" bIns="0" rtlCol="0" anchor="t"/>
          <a:lstStyle/>
          <a:p>
            <a:pPr marL="0" indent="0" algn="l">
              <a:lnSpc>
                <a:spcPts val="2650"/>
              </a:lnSpc>
              <a:buNone/>
            </a:pPr>
            <a:r>
              <a:rPr lang="en-US" sz="1650" dirty="0">
                <a:solidFill>
                  <a:srgbClr val="333F70"/>
                </a:solidFill>
                <a:latin typeface="Open Sans" pitchFamily="34" charset="0"/>
                <a:ea typeface="Open Sans" pitchFamily="34" charset="-122"/>
                <a:cs typeface="Open Sans" pitchFamily="34" charset="-120"/>
              </a:rPr>
              <a:t>Cryptographic checksums, also known as hash functions, generate a fixed-size output from an input of any size. These are essential for verifying data integrity, ensuring that a file or message has not been tampered with during transmission or storage. Secure checksums prevent malicious alterations.</a:t>
            </a:r>
            <a:endParaRPr lang="en-US" sz="1650" dirty="0"/>
          </a:p>
        </p:txBody>
      </p:sp>
      <p:sp>
        <p:nvSpPr>
          <p:cNvPr id="20" name="TextBox 19"/>
          <p:cNvSpPr txBox="1"/>
          <p:nvPr/>
        </p:nvSpPr>
        <p:spPr>
          <a:xfrm>
            <a:off x="12959255" y="7772400"/>
            <a:ext cx="1450428" cy="457200"/>
          </a:xfrm>
          <a:prstGeom prst="rect">
            <a:avLst/>
          </a:prstGeom>
          <a:solidFill>
            <a:schemeClr val="bg1"/>
          </a:solidFill>
        </p:spPr>
        <p:txBody>
          <a:bodyPr wrap="square" rtlCol="0">
            <a:spAutoFit/>
          </a:bodyPr>
          <a:lstStyle/>
          <a:p>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359104"/>
          </a:xfrm>
          <a:prstGeom prst="rect">
            <a:avLst/>
          </a:prstGeom>
        </p:spPr>
      </p:pic>
      <p:sp>
        <p:nvSpPr>
          <p:cNvPr id="3" name="Text 0"/>
          <p:cNvSpPr/>
          <p:nvPr/>
        </p:nvSpPr>
        <p:spPr>
          <a:xfrm>
            <a:off x="660440" y="3028712"/>
            <a:ext cx="5993844" cy="589717"/>
          </a:xfrm>
          <a:prstGeom prst="rect">
            <a:avLst/>
          </a:prstGeom>
          <a:noFill/>
          <a:ln/>
        </p:spPr>
        <p:txBody>
          <a:bodyPr wrap="none" lIns="0" tIns="0" rIns="0" bIns="0" rtlCol="0" anchor="t"/>
          <a:lstStyle/>
          <a:p>
            <a:pPr marL="0" indent="0" algn="l">
              <a:lnSpc>
                <a:spcPts val="4600"/>
              </a:lnSpc>
              <a:buNone/>
            </a:pPr>
            <a:r>
              <a:rPr lang="en-US" sz="3700" b="1" dirty="0">
                <a:solidFill>
                  <a:srgbClr val="333F70"/>
                </a:solidFill>
                <a:latin typeface="Unbounded Bold" pitchFamily="34" charset="0"/>
                <a:ea typeface="Unbounded Bold" pitchFamily="34" charset="-122"/>
                <a:cs typeface="Unbounded Bold" pitchFamily="34" charset="-120"/>
              </a:rPr>
              <a:t>Phishing Techniques</a:t>
            </a:r>
            <a:endParaRPr lang="en-US" sz="3700" dirty="0"/>
          </a:p>
        </p:txBody>
      </p:sp>
      <p:pic>
        <p:nvPicPr>
          <p:cNvPr id="4" name="Image 1" descr="preencoded.png"/>
          <p:cNvPicPr>
            <a:picLocks noChangeAspect="1"/>
          </p:cNvPicPr>
          <p:nvPr/>
        </p:nvPicPr>
        <p:blipFill>
          <a:blip r:embed="rId4"/>
          <a:stretch>
            <a:fillRect/>
          </a:stretch>
        </p:blipFill>
        <p:spPr>
          <a:xfrm>
            <a:off x="660440" y="3901440"/>
            <a:ext cx="4436507" cy="754856"/>
          </a:xfrm>
          <a:prstGeom prst="rect">
            <a:avLst/>
          </a:prstGeom>
        </p:spPr>
      </p:pic>
      <p:sp>
        <p:nvSpPr>
          <p:cNvPr id="5" name="Text 1"/>
          <p:cNvSpPr/>
          <p:nvPr/>
        </p:nvSpPr>
        <p:spPr>
          <a:xfrm>
            <a:off x="849154" y="4939308"/>
            <a:ext cx="2545556" cy="294799"/>
          </a:xfrm>
          <a:prstGeom prst="rect">
            <a:avLst/>
          </a:prstGeom>
          <a:noFill/>
          <a:ln/>
        </p:spPr>
        <p:txBody>
          <a:bodyPr wrap="none" lIns="0" tIns="0" rIns="0" bIns="0" rtlCol="0" anchor="t"/>
          <a:lstStyle/>
          <a:p>
            <a:pPr marL="0" indent="0" algn="l">
              <a:lnSpc>
                <a:spcPts val="2300"/>
              </a:lnSpc>
              <a:buNone/>
            </a:pPr>
            <a:r>
              <a:rPr lang="en-US" sz="1850" b="1" dirty="0">
                <a:solidFill>
                  <a:srgbClr val="333F70"/>
                </a:solidFill>
                <a:latin typeface="Unbounded Bold" pitchFamily="34" charset="0"/>
                <a:ea typeface="Unbounded Bold" pitchFamily="34" charset="-122"/>
                <a:cs typeface="Unbounded Bold" pitchFamily="34" charset="-120"/>
              </a:rPr>
              <a:t>Deceptive Emails</a:t>
            </a:r>
            <a:endParaRPr lang="en-US" sz="1850" dirty="0"/>
          </a:p>
        </p:txBody>
      </p:sp>
      <p:sp>
        <p:nvSpPr>
          <p:cNvPr id="6" name="Text 2"/>
          <p:cNvSpPr/>
          <p:nvPr/>
        </p:nvSpPr>
        <p:spPr>
          <a:xfrm>
            <a:off x="849154" y="5347335"/>
            <a:ext cx="4059079" cy="1207770"/>
          </a:xfrm>
          <a:prstGeom prst="rect">
            <a:avLst/>
          </a:prstGeom>
          <a:noFill/>
          <a:ln/>
        </p:spPr>
        <p:txBody>
          <a:bodyPr wrap="square" lIns="0" tIns="0" rIns="0" bIns="0" rtlCol="0" anchor="t"/>
          <a:lstStyle/>
          <a:p>
            <a:pPr marL="0" indent="0" algn="l">
              <a:lnSpc>
                <a:spcPts val="2350"/>
              </a:lnSpc>
              <a:buNone/>
            </a:pPr>
            <a:r>
              <a:rPr lang="en-US" sz="1450" dirty="0">
                <a:solidFill>
                  <a:srgbClr val="333F70"/>
                </a:solidFill>
                <a:latin typeface="Open Sans" pitchFamily="34" charset="0"/>
                <a:ea typeface="Open Sans" pitchFamily="34" charset="-122"/>
                <a:cs typeface="Open Sans" pitchFamily="34" charset="-120"/>
              </a:rPr>
              <a:t>Cybercriminals often use deceptive emails that appear to be from legitimate organizations to trick users into revealing sensitive information.</a:t>
            </a:r>
            <a:endParaRPr lang="en-US" sz="1450" dirty="0"/>
          </a:p>
        </p:txBody>
      </p:sp>
      <p:pic>
        <p:nvPicPr>
          <p:cNvPr id="7" name="Image 2" descr="preencoded.png"/>
          <p:cNvPicPr>
            <a:picLocks noChangeAspect="1"/>
          </p:cNvPicPr>
          <p:nvPr/>
        </p:nvPicPr>
        <p:blipFill>
          <a:blip r:embed="rId5"/>
          <a:stretch>
            <a:fillRect/>
          </a:stretch>
        </p:blipFill>
        <p:spPr>
          <a:xfrm>
            <a:off x="5096947" y="3901440"/>
            <a:ext cx="4436507" cy="754856"/>
          </a:xfrm>
          <a:prstGeom prst="rect">
            <a:avLst/>
          </a:prstGeom>
        </p:spPr>
      </p:pic>
      <p:sp>
        <p:nvSpPr>
          <p:cNvPr id="8" name="Text 3"/>
          <p:cNvSpPr/>
          <p:nvPr/>
        </p:nvSpPr>
        <p:spPr>
          <a:xfrm>
            <a:off x="5285661" y="4939308"/>
            <a:ext cx="2359104" cy="294799"/>
          </a:xfrm>
          <a:prstGeom prst="rect">
            <a:avLst/>
          </a:prstGeom>
          <a:noFill/>
          <a:ln/>
        </p:spPr>
        <p:txBody>
          <a:bodyPr wrap="none" lIns="0" tIns="0" rIns="0" bIns="0" rtlCol="0" anchor="t"/>
          <a:lstStyle/>
          <a:p>
            <a:pPr marL="0" indent="0" algn="l">
              <a:lnSpc>
                <a:spcPts val="2300"/>
              </a:lnSpc>
              <a:buNone/>
            </a:pPr>
            <a:r>
              <a:rPr lang="en-US" sz="1850" b="1" dirty="0">
                <a:solidFill>
                  <a:srgbClr val="333F70"/>
                </a:solidFill>
                <a:latin typeface="Unbounded Bold" pitchFamily="34" charset="0"/>
                <a:ea typeface="Unbounded Bold" pitchFamily="34" charset="-122"/>
                <a:cs typeface="Unbounded Bold" pitchFamily="34" charset="-120"/>
              </a:rPr>
              <a:t>Spear Phishing</a:t>
            </a:r>
            <a:endParaRPr lang="en-US" sz="1850" dirty="0"/>
          </a:p>
        </p:txBody>
      </p:sp>
      <p:sp>
        <p:nvSpPr>
          <p:cNvPr id="9" name="Text 4"/>
          <p:cNvSpPr/>
          <p:nvPr/>
        </p:nvSpPr>
        <p:spPr>
          <a:xfrm>
            <a:off x="5285661" y="5347335"/>
            <a:ext cx="4059079" cy="905828"/>
          </a:xfrm>
          <a:prstGeom prst="rect">
            <a:avLst/>
          </a:prstGeom>
          <a:noFill/>
          <a:ln/>
        </p:spPr>
        <p:txBody>
          <a:bodyPr wrap="square" lIns="0" tIns="0" rIns="0" bIns="0" rtlCol="0" anchor="t"/>
          <a:lstStyle/>
          <a:p>
            <a:pPr marL="0" indent="0" algn="l">
              <a:lnSpc>
                <a:spcPts val="2350"/>
              </a:lnSpc>
              <a:buNone/>
            </a:pPr>
            <a:r>
              <a:rPr lang="en-US" sz="1450" dirty="0">
                <a:solidFill>
                  <a:srgbClr val="333F70"/>
                </a:solidFill>
                <a:latin typeface="Open Sans" pitchFamily="34" charset="0"/>
                <a:ea typeface="Open Sans" pitchFamily="34" charset="-122"/>
                <a:cs typeface="Open Sans" pitchFamily="34" charset="-120"/>
              </a:rPr>
              <a:t>Spear phishing involves targeting specific individuals or groups with tailored emails to increase the likelihood of success.</a:t>
            </a:r>
            <a:endParaRPr lang="en-US" sz="1450" dirty="0"/>
          </a:p>
        </p:txBody>
      </p:sp>
      <p:pic>
        <p:nvPicPr>
          <p:cNvPr id="10" name="Image 3" descr="preencoded.png"/>
          <p:cNvPicPr>
            <a:picLocks noChangeAspect="1"/>
          </p:cNvPicPr>
          <p:nvPr/>
        </p:nvPicPr>
        <p:blipFill>
          <a:blip r:embed="rId6"/>
          <a:stretch>
            <a:fillRect/>
          </a:stretch>
        </p:blipFill>
        <p:spPr>
          <a:xfrm>
            <a:off x="9533453" y="3901440"/>
            <a:ext cx="4436507" cy="754856"/>
          </a:xfrm>
          <a:prstGeom prst="rect">
            <a:avLst/>
          </a:prstGeom>
        </p:spPr>
      </p:pic>
      <p:sp>
        <p:nvSpPr>
          <p:cNvPr id="11" name="Text 5"/>
          <p:cNvSpPr/>
          <p:nvPr/>
        </p:nvSpPr>
        <p:spPr>
          <a:xfrm>
            <a:off x="9722168" y="4939308"/>
            <a:ext cx="2644854" cy="294799"/>
          </a:xfrm>
          <a:prstGeom prst="rect">
            <a:avLst/>
          </a:prstGeom>
          <a:noFill/>
          <a:ln/>
        </p:spPr>
        <p:txBody>
          <a:bodyPr wrap="none" lIns="0" tIns="0" rIns="0" bIns="0" rtlCol="0" anchor="t"/>
          <a:lstStyle/>
          <a:p>
            <a:pPr marL="0" indent="0" algn="l">
              <a:lnSpc>
                <a:spcPts val="2300"/>
              </a:lnSpc>
              <a:buNone/>
            </a:pPr>
            <a:r>
              <a:rPr lang="en-US" sz="1850" b="1" dirty="0">
                <a:solidFill>
                  <a:srgbClr val="333F70"/>
                </a:solidFill>
                <a:latin typeface="Unbounded Bold" pitchFamily="34" charset="0"/>
                <a:ea typeface="Unbounded Bold" pitchFamily="34" charset="-122"/>
                <a:cs typeface="Unbounded Bold" pitchFamily="34" charset="-120"/>
              </a:rPr>
              <a:t>Website Spoofing</a:t>
            </a:r>
            <a:endParaRPr lang="en-US" sz="1850" dirty="0"/>
          </a:p>
        </p:txBody>
      </p:sp>
      <p:sp>
        <p:nvSpPr>
          <p:cNvPr id="12" name="Text 6"/>
          <p:cNvSpPr/>
          <p:nvPr/>
        </p:nvSpPr>
        <p:spPr>
          <a:xfrm>
            <a:off x="9722168" y="5347335"/>
            <a:ext cx="4059079" cy="905828"/>
          </a:xfrm>
          <a:prstGeom prst="rect">
            <a:avLst/>
          </a:prstGeom>
          <a:noFill/>
          <a:ln/>
        </p:spPr>
        <p:txBody>
          <a:bodyPr wrap="square" lIns="0" tIns="0" rIns="0" bIns="0" rtlCol="0" anchor="t"/>
          <a:lstStyle/>
          <a:p>
            <a:pPr marL="0" indent="0" algn="l">
              <a:lnSpc>
                <a:spcPts val="2350"/>
              </a:lnSpc>
              <a:buNone/>
            </a:pPr>
            <a:r>
              <a:rPr lang="en-US" sz="1450" dirty="0">
                <a:solidFill>
                  <a:srgbClr val="333F70"/>
                </a:solidFill>
                <a:latin typeface="Open Sans" pitchFamily="34" charset="0"/>
                <a:ea typeface="Open Sans" pitchFamily="34" charset="-122"/>
                <a:cs typeface="Open Sans" pitchFamily="34" charset="-120"/>
              </a:rPr>
              <a:t>Attackers create fake websites that closely resemble genuine ones to steal usernames, passwords, and financial details.</a:t>
            </a:r>
            <a:endParaRPr lang="en-US" sz="1450" dirty="0"/>
          </a:p>
        </p:txBody>
      </p:sp>
      <p:sp>
        <p:nvSpPr>
          <p:cNvPr id="13" name="Text 7"/>
          <p:cNvSpPr/>
          <p:nvPr/>
        </p:nvSpPr>
        <p:spPr>
          <a:xfrm>
            <a:off x="660440" y="6956108"/>
            <a:ext cx="13309521" cy="603885"/>
          </a:xfrm>
          <a:prstGeom prst="rect">
            <a:avLst/>
          </a:prstGeom>
          <a:noFill/>
          <a:ln/>
        </p:spPr>
        <p:txBody>
          <a:bodyPr wrap="square" lIns="0" tIns="0" rIns="0" bIns="0" rtlCol="0" anchor="t"/>
          <a:lstStyle/>
          <a:p>
            <a:pPr marL="0" indent="0" algn="l">
              <a:lnSpc>
                <a:spcPts val="2350"/>
              </a:lnSpc>
              <a:buNone/>
            </a:pPr>
            <a:r>
              <a:rPr lang="en-US" sz="1450" dirty="0">
                <a:solidFill>
                  <a:srgbClr val="333F70"/>
                </a:solidFill>
                <a:latin typeface="Open Sans" pitchFamily="34" charset="0"/>
                <a:ea typeface="Open Sans" pitchFamily="34" charset="-122"/>
                <a:cs typeface="Open Sans" pitchFamily="34" charset="-120"/>
              </a:rPr>
              <a:t>Phishing is a deceptive technique used by cybercriminals to trick individuals into divulging sensitive information such as usernames, passwords, and credit card details. Recognizing phishing attempts requires vigilance and awareness. Verify sender authenticity and avoid clicking suspicious links.</a:t>
            </a:r>
            <a:endParaRPr lang="en-US" sz="1450" dirty="0"/>
          </a:p>
        </p:txBody>
      </p:sp>
      <p:sp>
        <p:nvSpPr>
          <p:cNvPr id="14" name="TextBox 13"/>
          <p:cNvSpPr txBox="1"/>
          <p:nvPr/>
        </p:nvSpPr>
        <p:spPr>
          <a:xfrm>
            <a:off x="12959255" y="7772400"/>
            <a:ext cx="1450428" cy="457200"/>
          </a:xfrm>
          <a:prstGeom prst="rect">
            <a:avLst/>
          </a:prstGeom>
          <a:solidFill>
            <a:schemeClr val="bg1"/>
          </a:solidFill>
        </p:spPr>
        <p:txBody>
          <a:bodyPr wrap="square" rtlCol="0">
            <a:spAutoFit/>
          </a:bodyPr>
          <a:lstStyle/>
          <a:p>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85098" y="616863"/>
            <a:ext cx="10250686" cy="700921"/>
          </a:xfrm>
          <a:prstGeom prst="rect">
            <a:avLst/>
          </a:prstGeom>
          <a:noFill/>
          <a:ln/>
        </p:spPr>
        <p:txBody>
          <a:bodyPr wrap="none" lIns="0" tIns="0" rIns="0" bIns="0" rtlCol="0" anchor="t"/>
          <a:lstStyle/>
          <a:p>
            <a:pPr marL="0" indent="0" algn="l">
              <a:lnSpc>
                <a:spcPts val="5500"/>
              </a:lnSpc>
              <a:buNone/>
            </a:pPr>
            <a:r>
              <a:rPr lang="en-US" sz="4400" b="1" dirty="0">
                <a:solidFill>
                  <a:srgbClr val="333F70"/>
                </a:solidFill>
                <a:latin typeface="Unbounded Bold" pitchFamily="34" charset="0"/>
                <a:ea typeface="Unbounded Bold" pitchFamily="34" charset="-122"/>
                <a:cs typeface="Unbounded Bold" pitchFamily="34" charset="-120"/>
              </a:rPr>
              <a:t>Password Cracking Methods</a:t>
            </a:r>
            <a:endParaRPr lang="en-US" sz="4400" dirty="0"/>
          </a:p>
        </p:txBody>
      </p:sp>
      <p:sp>
        <p:nvSpPr>
          <p:cNvPr id="3" name="Text 1"/>
          <p:cNvSpPr/>
          <p:nvPr/>
        </p:nvSpPr>
        <p:spPr>
          <a:xfrm>
            <a:off x="1251228" y="3851553"/>
            <a:ext cx="3354943" cy="350401"/>
          </a:xfrm>
          <a:prstGeom prst="rect">
            <a:avLst/>
          </a:prstGeom>
          <a:noFill/>
          <a:ln/>
        </p:spPr>
        <p:txBody>
          <a:bodyPr wrap="none" lIns="0" tIns="0" rIns="0" bIns="0" rtlCol="0" anchor="t"/>
          <a:lstStyle/>
          <a:p>
            <a:pPr marL="0" indent="0" algn="r">
              <a:lnSpc>
                <a:spcPts val="2750"/>
              </a:lnSpc>
              <a:buNone/>
            </a:pPr>
            <a:r>
              <a:rPr lang="en-US" sz="2200" b="1" dirty="0">
                <a:solidFill>
                  <a:srgbClr val="333F70"/>
                </a:solidFill>
                <a:latin typeface="Unbounded Bold" pitchFamily="34" charset="0"/>
                <a:ea typeface="Unbounded Bold" pitchFamily="34" charset="-122"/>
                <a:cs typeface="Unbounded Bold" pitchFamily="34" charset="-120"/>
              </a:rPr>
              <a:t>Dictionary Attacks</a:t>
            </a:r>
            <a:endParaRPr lang="en-US" sz="2200" dirty="0"/>
          </a:p>
        </p:txBody>
      </p:sp>
      <p:pic>
        <p:nvPicPr>
          <p:cNvPr id="4" name="Image 0" descr="preencoded.png"/>
          <p:cNvPicPr>
            <a:picLocks noChangeAspect="1"/>
          </p:cNvPicPr>
          <p:nvPr/>
        </p:nvPicPr>
        <p:blipFill>
          <a:blip r:embed="rId3"/>
          <a:stretch>
            <a:fillRect/>
          </a:stretch>
        </p:blipFill>
        <p:spPr>
          <a:xfrm>
            <a:off x="5054798" y="1766411"/>
            <a:ext cx="4520803" cy="4520803"/>
          </a:xfrm>
          <a:prstGeom prst="rect">
            <a:avLst/>
          </a:prstGeom>
        </p:spPr>
      </p:pic>
      <p:sp>
        <p:nvSpPr>
          <p:cNvPr id="5" name="Text 2"/>
          <p:cNvSpPr/>
          <p:nvPr/>
        </p:nvSpPr>
        <p:spPr>
          <a:xfrm>
            <a:off x="5588556" y="3544967"/>
            <a:ext cx="335637" cy="419576"/>
          </a:xfrm>
          <a:prstGeom prst="rect">
            <a:avLst/>
          </a:prstGeom>
          <a:noFill/>
          <a:ln/>
        </p:spPr>
        <p:txBody>
          <a:bodyPr wrap="none" lIns="0" tIns="0" rIns="0" bIns="0" rtlCol="0" anchor="t"/>
          <a:lstStyle/>
          <a:p>
            <a:pPr marL="0" indent="0" algn="l">
              <a:lnSpc>
                <a:spcPts val="4200"/>
              </a:lnSpc>
              <a:buNone/>
            </a:pPr>
            <a:r>
              <a:rPr lang="en-US" sz="2600" b="1" dirty="0">
                <a:solidFill>
                  <a:srgbClr val="333F70"/>
                </a:solidFill>
                <a:latin typeface="Unbounded Bold" pitchFamily="34" charset="0"/>
                <a:ea typeface="Unbounded Bold" pitchFamily="34" charset="-122"/>
                <a:cs typeface="Unbounded Bold" pitchFamily="34" charset="-120"/>
              </a:rPr>
              <a:t>1</a:t>
            </a:r>
            <a:endParaRPr lang="en-US" sz="2600" dirty="0"/>
          </a:p>
        </p:txBody>
      </p:sp>
      <p:sp>
        <p:nvSpPr>
          <p:cNvPr id="6" name="Text 3"/>
          <p:cNvSpPr/>
          <p:nvPr/>
        </p:nvSpPr>
        <p:spPr>
          <a:xfrm>
            <a:off x="9912072" y="2637234"/>
            <a:ext cx="3595568" cy="350401"/>
          </a:xfrm>
          <a:prstGeom prst="rect">
            <a:avLst/>
          </a:prstGeom>
          <a:noFill/>
          <a:ln/>
        </p:spPr>
        <p:txBody>
          <a:bodyPr wrap="none" lIns="0" tIns="0" rIns="0" bIns="0" rtlCol="0" anchor="t"/>
          <a:lstStyle/>
          <a:p>
            <a:pPr marL="0" indent="0" algn="l">
              <a:lnSpc>
                <a:spcPts val="2750"/>
              </a:lnSpc>
              <a:buNone/>
            </a:pPr>
            <a:r>
              <a:rPr lang="en-US" sz="2200" b="1" dirty="0">
                <a:solidFill>
                  <a:srgbClr val="333F70"/>
                </a:solidFill>
                <a:latin typeface="Unbounded Bold" pitchFamily="34" charset="0"/>
                <a:ea typeface="Unbounded Bold" pitchFamily="34" charset="-122"/>
                <a:cs typeface="Unbounded Bold" pitchFamily="34" charset="-120"/>
              </a:rPr>
              <a:t>Brute-Force Attacks</a:t>
            </a:r>
            <a:endParaRPr lang="en-US" sz="2200" dirty="0"/>
          </a:p>
        </p:txBody>
      </p:sp>
      <p:pic>
        <p:nvPicPr>
          <p:cNvPr id="7" name="Image 1" descr="preencoded.png"/>
          <p:cNvPicPr>
            <a:picLocks noChangeAspect="1"/>
          </p:cNvPicPr>
          <p:nvPr/>
        </p:nvPicPr>
        <p:blipFill>
          <a:blip r:embed="rId4"/>
          <a:stretch>
            <a:fillRect/>
          </a:stretch>
        </p:blipFill>
        <p:spPr>
          <a:xfrm>
            <a:off x="5054798" y="1766411"/>
            <a:ext cx="4520803" cy="4520803"/>
          </a:xfrm>
          <a:prstGeom prst="rect">
            <a:avLst/>
          </a:prstGeom>
        </p:spPr>
      </p:pic>
      <p:sp>
        <p:nvSpPr>
          <p:cNvPr id="8" name="Text 4"/>
          <p:cNvSpPr/>
          <p:nvPr/>
        </p:nvSpPr>
        <p:spPr>
          <a:xfrm>
            <a:off x="8162211" y="2603063"/>
            <a:ext cx="335637" cy="419576"/>
          </a:xfrm>
          <a:prstGeom prst="rect">
            <a:avLst/>
          </a:prstGeom>
          <a:noFill/>
          <a:ln/>
        </p:spPr>
        <p:txBody>
          <a:bodyPr wrap="none" lIns="0" tIns="0" rIns="0" bIns="0" rtlCol="0" anchor="t"/>
          <a:lstStyle/>
          <a:p>
            <a:pPr marL="0" indent="0" algn="l">
              <a:lnSpc>
                <a:spcPts val="4200"/>
              </a:lnSpc>
              <a:buNone/>
            </a:pPr>
            <a:r>
              <a:rPr lang="en-US" sz="2600" b="1" dirty="0">
                <a:solidFill>
                  <a:srgbClr val="333F70"/>
                </a:solidFill>
                <a:latin typeface="Unbounded Bold" pitchFamily="34" charset="0"/>
                <a:ea typeface="Unbounded Bold" pitchFamily="34" charset="-122"/>
                <a:cs typeface="Unbounded Bold" pitchFamily="34" charset="-120"/>
              </a:rPr>
              <a:t>2</a:t>
            </a:r>
            <a:endParaRPr lang="en-US" sz="2600" dirty="0"/>
          </a:p>
        </p:txBody>
      </p:sp>
      <p:sp>
        <p:nvSpPr>
          <p:cNvPr id="9" name="Text 5"/>
          <p:cNvSpPr/>
          <p:nvPr/>
        </p:nvSpPr>
        <p:spPr>
          <a:xfrm>
            <a:off x="9912072" y="5065871"/>
            <a:ext cx="2804160" cy="350401"/>
          </a:xfrm>
          <a:prstGeom prst="rect">
            <a:avLst/>
          </a:prstGeom>
          <a:noFill/>
          <a:ln/>
        </p:spPr>
        <p:txBody>
          <a:bodyPr wrap="none" lIns="0" tIns="0" rIns="0" bIns="0" rtlCol="0" anchor="t"/>
          <a:lstStyle/>
          <a:p>
            <a:pPr marL="0" indent="0" algn="l">
              <a:lnSpc>
                <a:spcPts val="2750"/>
              </a:lnSpc>
              <a:buNone/>
            </a:pPr>
            <a:r>
              <a:rPr lang="en-US" sz="2200" b="1" dirty="0">
                <a:solidFill>
                  <a:srgbClr val="333F70"/>
                </a:solidFill>
                <a:latin typeface="Unbounded Bold" pitchFamily="34" charset="0"/>
                <a:ea typeface="Unbounded Bold" pitchFamily="34" charset="-122"/>
                <a:cs typeface="Unbounded Bold" pitchFamily="34" charset="-120"/>
              </a:rPr>
              <a:t>Rainbow Tables</a:t>
            </a:r>
            <a:endParaRPr lang="en-US" sz="2200" dirty="0"/>
          </a:p>
        </p:txBody>
      </p:sp>
      <p:pic>
        <p:nvPicPr>
          <p:cNvPr id="10" name="Image 2" descr="preencoded.png"/>
          <p:cNvPicPr>
            <a:picLocks noChangeAspect="1"/>
          </p:cNvPicPr>
          <p:nvPr/>
        </p:nvPicPr>
        <p:blipFill>
          <a:blip r:embed="rId5"/>
          <a:stretch>
            <a:fillRect/>
          </a:stretch>
        </p:blipFill>
        <p:spPr>
          <a:xfrm>
            <a:off x="5054798" y="1766411"/>
            <a:ext cx="4520803" cy="4520803"/>
          </a:xfrm>
          <a:prstGeom prst="rect">
            <a:avLst/>
          </a:prstGeom>
        </p:spPr>
      </p:pic>
      <p:sp>
        <p:nvSpPr>
          <p:cNvPr id="11" name="Text 6"/>
          <p:cNvSpPr/>
          <p:nvPr/>
        </p:nvSpPr>
        <p:spPr>
          <a:xfrm>
            <a:off x="7691080" y="5302925"/>
            <a:ext cx="335637" cy="419576"/>
          </a:xfrm>
          <a:prstGeom prst="rect">
            <a:avLst/>
          </a:prstGeom>
          <a:noFill/>
          <a:ln/>
        </p:spPr>
        <p:txBody>
          <a:bodyPr wrap="none" lIns="0" tIns="0" rIns="0" bIns="0" rtlCol="0" anchor="t"/>
          <a:lstStyle/>
          <a:p>
            <a:pPr marL="0" indent="0" algn="l">
              <a:lnSpc>
                <a:spcPts val="4200"/>
              </a:lnSpc>
              <a:buNone/>
            </a:pPr>
            <a:r>
              <a:rPr lang="en-US" sz="2600" b="1" dirty="0">
                <a:solidFill>
                  <a:srgbClr val="333F70"/>
                </a:solidFill>
                <a:latin typeface="Unbounded Bold" pitchFamily="34" charset="0"/>
                <a:ea typeface="Unbounded Bold" pitchFamily="34" charset="-122"/>
                <a:cs typeface="Unbounded Bold" pitchFamily="34" charset="-120"/>
              </a:rPr>
              <a:t>3</a:t>
            </a:r>
            <a:endParaRPr lang="en-US" sz="2600" dirty="0"/>
          </a:p>
        </p:txBody>
      </p:sp>
      <p:sp>
        <p:nvSpPr>
          <p:cNvPr id="12" name="Text 7"/>
          <p:cNvSpPr/>
          <p:nvPr/>
        </p:nvSpPr>
        <p:spPr>
          <a:xfrm>
            <a:off x="785098" y="6539508"/>
            <a:ext cx="13060204" cy="1076563"/>
          </a:xfrm>
          <a:prstGeom prst="rect">
            <a:avLst/>
          </a:prstGeom>
          <a:noFill/>
          <a:ln/>
        </p:spPr>
        <p:txBody>
          <a:bodyPr wrap="square" lIns="0" tIns="0" rIns="0" bIns="0" rtlCol="0" anchor="t"/>
          <a:lstStyle/>
          <a:p>
            <a:pPr marL="0" indent="0" algn="l">
              <a:lnSpc>
                <a:spcPts val="2800"/>
              </a:lnSpc>
              <a:buNone/>
            </a:pPr>
            <a:r>
              <a:rPr lang="en-US" sz="1750" dirty="0">
                <a:solidFill>
                  <a:srgbClr val="333F70"/>
                </a:solidFill>
                <a:latin typeface="Open Sans" pitchFamily="34" charset="0"/>
                <a:ea typeface="Open Sans" pitchFamily="34" charset="-122"/>
                <a:cs typeface="Open Sans" pitchFamily="34" charset="-120"/>
              </a:rPr>
              <a:t>Password cracking is the process of recovering passwords from data that has been stored in or transmitted by a computer system. Common methods include dictionary attacks, brute-force attacks, and rainbow tables. Use strong, unique passwords and multi-factor authentication to protect your accounts.</a:t>
            </a:r>
            <a:endParaRPr lang="en-US" sz="1750" dirty="0"/>
          </a:p>
        </p:txBody>
      </p:sp>
      <p:sp>
        <p:nvSpPr>
          <p:cNvPr id="13" name="TextBox 12"/>
          <p:cNvSpPr txBox="1"/>
          <p:nvPr/>
        </p:nvSpPr>
        <p:spPr>
          <a:xfrm>
            <a:off x="12959255" y="7772400"/>
            <a:ext cx="1450428" cy="457200"/>
          </a:xfrm>
          <a:prstGeom prst="rect">
            <a:avLst/>
          </a:prstGeom>
          <a:solidFill>
            <a:schemeClr val="bg1"/>
          </a:solidFill>
        </p:spPr>
        <p:txBody>
          <a:bodyPr wrap="square" rtlCol="0">
            <a:spAutoFit/>
          </a:bodyPr>
          <a:lstStyle/>
          <a:p>
            <a:endParaRPr 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637473"/>
          </a:xfrm>
          <a:prstGeom prst="rect">
            <a:avLst/>
          </a:prstGeom>
        </p:spPr>
      </p:pic>
      <p:sp>
        <p:nvSpPr>
          <p:cNvPr id="3" name="Text 0"/>
          <p:cNvSpPr/>
          <p:nvPr/>
        </p:nvSpPr>
        <p:spPr>
          <a:xfrm>
            <a:off x="738426" y="3217664"/>
            <a:ext cx="9730859" cy="659368"/>
          </a:xfrm>
          <a:prstGeom prst="rect">
            <a:avLst/>
          </a:prstGeom>
          <a:noFill/>
          <a:ln/>
        </p:spPr>
        <p:txBody>
          <a:bodyPr wrap="none" lIns="0" tIns="0" rIns="0" bIns="0" rtlCol="0" anchor="t"/>
          <a:lstStyle/>
          <a:p>
            <a:pPr marL="0" indent="0" algn="l">
              <a:lnSpc>
                <a:spcPts val="5150"/>
              </a:lnSpc>
              <a:buNone/>
            </a:pPr>
            <a:r>
              <a:rPr lang="en-US" sz="4150" b="1" dirty="0">
                <a:solidFill>
                  <a:srgbClr val="333F70"/>
                </a:solidFill>
                <a:latin typeface="Unbounded Bold" pitchFamily="34" charset="0"/>
                <a:ea typeface="Unbounded Bold" pitchFamily="34" charset="-122"/>
                <a:cs typeface="Unbounded Bold" pitchFamily="34" charset="-120"/>
              </a:rPr>
              <a:t>Malware: Viruses and Worms</a:t>
            </a:r>
            <a:endParaRPr lang="en-US" sz="4150" dirty="0"/>
          </a:p>
        </p:txBody>
      </p:sp>
      <p:pic>
        <p:nvPicPr>
          <p:cNvPr id="4" name="Image 1" descr="preencoded.png"/>
          <p:cNvPicPr>
            <a:picLocks noChangeAspect="1"/>
          </p:cNvPicPr>
          <p:nvPr/>
        </p:nvPicPr>
        <p:blipFill>
          <a:blip r:embed="rId4"/>
          <a:stretch>
            <a:fillRect/>
          </a:stretch>
        </p:blipFill>
        <p:spPr>
          <a:xfrm>
            <a:off x="738426" y="4193500"/>
            <a:ext cx="527447" cy="527447"/>
          </a:xfrm>
          <a:prstGeom prst="rect">
            <a:avLst/>
          </a:prstGeom>
        </p:spPr>
      </p:pic>
      <p:sp>
        <p:nvSpPr>
          <p:cNvPr id="5" name="Text 1"/>
          <p:cNvSpPr/>
          <p:nvPr/>
        </p:nvSpPr>
        <p:spPr>
          <a:xfrm>
            <a:off x="738426" y="4931926"/>
            <a:ext cx="2637473" cy="329565"/>
          </a:xfrm>
          <a:prstGeom prst="rect">
            <a:avLst/>
          </a:prstGeom>
          <a:noFill/>
          <a:ln/>
        </p:spPr>
        <p:txBody>
          <a:bodyPr wrap="none" lIns="0" tIns="0" rIns="0" bIns="0" rtlCol="0" anchor="t"/>
          <a:lstStyle/>
          <a:p>
            <a:pPr marL="0" indent="0" algn="l">
              <a:lnSpc>
                <a:spcPts val="2550"/>
              </a:lnSpc>
              <a:buNone/>
            </a:pPr>
            <a:r>
              <a:rPr lang="en-US" sz="2050" b="1" dirty="0">
                <a:solidFill>
                  <a:srgbClr val="333F70"/>
                </a:solidFill>
                <a:latin typeface="Unbounded Bold" pitchFamily="34" charset="0"/>
                <a:ea typeface="Unbounded Bold" pitchFamily="34" charset="-122"/>
                <a:cs typeface="Unbounded Bold" pitchFamily="34" charset="-120"/>
              </a:rPr>
              <a:t>Viruses</a:t>
            </a:r>
            <a:endParaRPr lang="en-US" sz="2050" dirty="0"/>
          </a:p>
        </p:txBody>
      </p:sp>
      <p:sp>
        <p:nvSpPr>
          <p:cNvPr id="6" name="Text 2"/>
          <p:cNvSpPr/>
          <p:nvPr/>
        </p:nvSpPr>
        <p:spPr>
          <a:xfrm>
            <a:off x="738426" y="5388054"/>
            <a:ext cx="4173498" cy="675084"/>
          </a:xfrm>
          <a:prstGeom prst="rect">
            <a:avLst/>
          </a:prstGeom>
          <a:noFill/>
          <a:ln/>
        </p:spPr>
        <p:txBody>
          <a:bodyPr wrap="square" lIns="0" tIns="0" rIns="0" bIns="0" rtlCol="0" anchor="t"/>
          <a:lstStyle/>
          <a:p>
            <a:pPr marL="0" indent="0" algn="l">
              <a:lnSpc>
                <a:spcPts val="2650"/>
              </a:lnSpc>
              <a:buNone/>
            </a:pPr>
            <a:r>
              <a:rPr lang="en-US" sz="1650" dirty="0">
                <a:solidFill>
                  <a:srgbClr val="333F70"/>
                </a:solidFill>
                <a:latin typeface="Open Sans" pitchFamily="34" charset="0"/>
                <a:ea typeface="Open Sans" pitchFamily="34" charset="-122"/>
                <a:cs typeface="Open Sans" pitchFamily="34" charset="-120"/>
              </a:rPr>
              <a:t>Viruses require a host file to spread and often cause damage to the host system.</a:t>
            </a:r>
            <a:endParaRPr lang="en-US" sz="1650" dirty="0"/>
          </a:p>
        </p:txBody>
      </p:sp>
      <p:pic>
        <p:nvPicPr>
          <p:cNvPr id="7" name="Image 2" descr="preencoded.png"/>
          <p:cNvPicPr>
            <a:picLocks noChangeAspect="1"/>
          </p:cNvPicPr>
          <p:nvPr/>
        </p:nvPicPr>
        <p:blipFill>
          <a:blip r:embed="rId5"/>
          <a:stretch>
            <a:fillRect/>
          </a:stretch>
        </p:blipFill>
        <p:spPr>
          <a:xfrm>
            <a:off x="5228392" y="4193500"/>
            <a:ext cx="527447" cy="527447"/>
          </a:xfrm>
          <a:prstGeom prst="rect">
            <a:avLst/>
          </a:prstGeom>
        </p:spPr>
      </p:pic>
      <p:sp>
        <p:nvSpPr>
          <p:cNvPr id="8" name="Text 3"/>
          <p:cNvSpPr/>
          <p:nvPr/>
        </p:nvSpPr>
        <p:spPr>
          <a:xfrm>
            <a:off x="5228392" y="4931926"/>
            <a:ext cx="2637473" cy="329565"/>
          </a:xfrm>
          <a:prstGeom prst="rect">
            <a:avLst/>
          </a:prstGeom>
          <a:noFill/>
          <a:ln/>
        </p:spPr>
        <p:txBody>
          <a:bodyPr wrap="none" lIns="0" tIns="0" rIns="0" bIns="0" rtlCol="0" anchor="t"/>
          <a:lstStyle/>
          <a:p>
            <a:pPr marL="0" indent="0" algn="l">
              <a:lnSpc>
                <a:spcPts val="2550"/>
              </a:lnSpc>
              <a:buNone/>
            </a:pPr>
            <a:r>
              <a:rPr lang="en-US" sz="2050" b="1" dirty="0">
                <a:solidFill>
                  <a:srgbClr val="333F70"/>
                </a:solidFill>
                <a:latin typeface="Unbounded Bold" pitchFamily="34" charset="0"/>
                <a:ea typeface="Unbounded Bold" pitchFamily="34" charset="-122"/>
                <a:cs typeface="Unbounded Bold" pitchFamily="34" charset="-120"/>
              </a:rPr>
              <a:t>Worms</a:t>
            </a:r>
            <a:endParaRPr lang="en-US" sz="2050" dirty="0"/>
          </a:p>
        </p:txBody>
      </p:sp>
      <p:sp>
        <p:nvSpPr>
          <p:cNvPr id="9" name="Text 4"/>
          <p:cNvSpPr/>
          <p:nvPr/>
        </p:nvSpPr>
        <p:spPr>
          <a:xfrm>
            <a:off x="5228392" y="5388054"/>
            <a:ext cx="4173498" cy="1012627"/>
          </a:xfrm>
          <a:prstGeom prst="rect">
            <a:avLst/>
          </a:prstGeom>
          <a:noFill/>
          <a:ln/>
        </p:spPr>
        <p:txBody>
          <a:bodyPr wrap="square" lIns="0" tIns="0" rIns="0" bIns="0" rtlCol="0" anchor="t"/>
          <a:lstStyle/>
          <a:p>
            <a:pPr marL="0" indent="0" algn="l">
              <a:lnSpc>
                <a:spcPts val="2650"/>
              </a:lnSpc>
              <a:buNone/>
            </a:pPr>
            <a:r>
              <a:rPr lang="en-US" sz="1650" dirty="0">
                <a:solidFill>
                  <a:srgbClr val="333F70"/>
                </a:solidFill>
                <a:latin typeface="Open Sans" pitchFamily="34" charset="0"/>
                <a:ea typeface="Open Sans" pitchFamily="34" charset="-122"/>
                <a:cs typeface="Open Sans" pitchFamily="34" charset="-120"/>
              </a:rPr>
              <a:t>Worms are self-replicating malware that can spread across networks without human interaction.</a:t>
            </a:r>
            <a:endParaRPr lang="en-US" sz="1650" dirty="0"/>
          </a:p>
        </p:txBody>
      </p:sp>
      <p:pic>
        <p:nvPicPr>
          <p:cNvPr id="10" name="Image 3" descr="preencoded.png"/>
          <p:cNvPicPr>
            <a:picLocks noChangeAspect="1"/>
          </p:cNvPicPr>
          <p:nvPr/>
        </p:nvPicPr>
        <p:blipFill>
          <a:blip r:embed="rId6"/>
          <a:stretch>
            <a:fillRect/>
          </a:stretch>
        </p:blipFill>
        <p:spPr>
          <a:xfrm>
            <a:off x="9718358" y="4193500"/>
            <a:ext cx="527447" cy="527447"/>
          </a:xfrm>
          <a:prstGeom prst="rect">
            <a:avLst/>
          </a:prstGeom>
        </p:spPr>
      </p:pic>
      <p:sp>
        <p:nvSpPr>
          <p:cNvPr id="11" name="Text 5"/>
          <p:cNvSpPr/>
          <p:nvPr/>
        </p:nvSpPr>
        <p:spPr>
          <a:xfrm>
            <a:off x="9718358" y="4931926"/>
            <a:ext cx="2637473" cy="329565"/>
          </a:xfrm>
          <a:prstGeom prst="rect">
            <a:avLst/>
          </a:prstGeom>
          <a:noFill/>
          <a:ln/>
        </p:spPr>
        <p:txBody>
          <a:bodyPr wrap="none" lIns="0" tIns="0" rIns="0" bIns="0" rtlCol="0" anchor="t"/>
          <a:lstStyle/>
          <a:p>
            <a:pPr marL="0" indent="0" algn="l">
              <a:lnSpc>
                <a:spcPts val="2550"/>
              </a:lnSpc>
              <a:buNone/>
            </a:pPr>
            <a:r>
              <a:rPr lang="en-US" sz="2050" b="1" dirty="0">
                <a:solidFill>
                  <a:srgbClr val="333F70"/>
                </a:solidFill>
                <a:latin typeface="Unbounded Bold" pitchFamily="34" charset="0"/>
                <a:ea typeface="Unbounded Bold" pitchFamily="34" charset="-122"/>
                <a:cs typeface="Unbounded Bold" pitchFamily="34" charset="-120"/>
              </a:rPr>
              <a:t>Trojan Horses</a:t>
            </a:r>
            <a:endParaRPr lang="en-US" sz="2050" dirty="0"/>
          </a:p>
        </p:txBody>
      </p:sp>
      <p:sp>
        <p:nvSpPr>
          <p:cNvPr id="12" name="Text 6"/>
          <p:cNvSpPr/>
          <p:nvPr/>
        </p:nvSpPr>
        <p:spPr>
          <a:xfrm>
            <a:off x="9718358" y="5388054"/>
            <a:ext cx="4173498" cy="1012627"/>
          </a:xfrm>
          <a:prstGeom prst="rect">
            <a:avLst/>
          </a:prstGeom>
          <a:noFill/>
          <a:ln/>
        </p:spPr>
        <p:txBody>
          <a:bodyPr wrap="square" lIns="0" tIns="0" rIns="0" bIns="0" rtlCol="0" anchor="t"/>
          <a:lstStyle/>
          <a:p>
            <a:pPr marL="0" indent="0" algn="l">
              <a:lnSpc>
                <a:spcPts val="2650"/>
              </a:lnSpc>
              <a:buNone/>
            </a:pPr>
            <a:r>
              <a:rPr lang="en-US" sz="1650" dirty="0">
                <a:solidFill>
                  <a:srgbClr val="333F70"/>
                </a:solidFill>
                <a:latin typeface="Open Sans" pitchFamily="34" charset="0"/>
                <a:ea typeface="Open Sans" pitchFamily="34" charset="-122"/>
                <a:cs typeface="Open Sans" pitchFamily="34" charset="-120"/>
              </a:rPr>
              <a:t>Trojans are disguised as legitimate software but contain malicious code that can harm the system.</a:t>
            </a:r>
            <a:endParaRPr lang="en-US" sz="1650" dirty="0"/>
          </a:p>
        </p:txBody>
      </p:sp>
      <p:sp>
        <p:nvSpPr>
          <p:cNvPr id="13" name="Text 7"/>
          <p:cNvSpPr/>
          <p:nvPr/>
        </p:nvSpPr>
        <p:spPr>
          <a:xfrm>
            <a:off x="738426" y="6637973"/>
            <a:ext cx="13153549" cy="1012627"/>
          </a:xfrm>
          <a:prstGeom prst="rect">
            <a:avLst/>
          </a:prstGeom>
          <a:noFill/>
          <a:ln/>
        </p:spPr>
        <p:txBody>
          <a:bodyPr wrap="square" lIns="0" tIns="0" rIns="0" bIns="0" rtlCol="0" anchor="t"/>
          <a:lstStyle/>
          <a:p>
            <a:pPr marL="0" indent="0" algn="l">
              <a:lnSpc>
                <a:spcPts val="2650"/>
              </a:lnSpc>
              <a:buNone/>
            </a:pPr>
            <a:r>
              <a:rPr lang="en-US" sz="1650" dirty="0">
                <a:solidFill>
                  <a:srgbClr val="333F70"/>
                </a:solidFill>
                <a:latin typeface="Open Sans" pitchFamily="34" charset="0"/>
                <a:ea typeface="Open Sans" pitchFamily="34" charset="-122"/>
                <a:cs typeface="Open Sans" pitchFamily="34" charset="-120"/>
              </a:rPr>
              <a:t>Viruses, worms, and trojan horses are common types of malware that can infect computer systems and cause significant damage. Understanding how these threats operate is essential for implementing effective security measures. Keep your antivirus software up-to-date and avoid downloading suspicious files.</a:t>
            </a:r>
            <a:endParaRPr lang="en-US" sz="1650" dirty="0"/>
          </a:p>
        </p:txBody>
      </p:sp>
      <p:sp>
        <p:nvSpPr>
          <p:cNvPr id="14" name="TextBox 13"/>
          <p:cNvSpPr txBox="1"/>
          <p:nvPr/>
        </p:nvSpPr>
        <p:spPr>
          <a:xfrm>
            <a:off x="12959255" y="7772400"/>
            <a:ext cx="1450428" cy="457200"/>
          </a:xfrm>
          <a:prstGeom prst="rect">
            <a:avLst/>
          </a:prstGeom>
          <a:solidFill>
            <a:schemeClr val="bg1"/>
          </a:solidFill>
        </p:spPr>
        <p:txBody>
          <a:bodyPr wrap="square" rtlCol="0">
            <a:spAutoFit/>
          </a:bodyPr>
          <a:lstStyle/>
          <a:p>
            <a:endParaRPr 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39828" y="763429"/>
            <a:ext cx="7637145" cy="1345406"/>
          </a:xfrm>
          <a:prstGeom prst="rect">
            <a:avLst/>
          </a:prstGeom>
          <a:noFill/>
          <a:ln/>
        </p:spPr>
        <p:txBody>
          <a:bodyPr wrap="square" lIns="0" tIns="0" rIns="0" bIns="0" rtlCol="0" anchor="t"/>
          <a:lstStyle/>
          <a:p>
            <a:pPr marL="0" indent="0" algn="l">
              <a:lnSpc>
                <a:spcPts val="5250"/>
              </a:lnSpc>
              <a:buNone/>
            </a:pPr>
            <a:r>
              <a:rPr lang="en-US" sz="4200" b="1" dirty="0">
                <a:solidFill>
                  <a:srgbClr val="333F70"/>
                </a:solidFill>
                <a:latin typeface="Unbounded Bold" pitchFamily="34" charset="0"/>
                <a:ea typeface="Unbounded Bold" pitchFamily="34" charset="-122"/>
                <a:cs typeface="Unbounded Bold" pitchFamily="34" charset="-120"/>
              </a:rPr>
              <a:t>Denial of Service Attacks</a:t>
            </a:r>
            <a:endParaRPr lang="en-US" sz="4200" dirty="0"/>
          </a:p>
        </p:txBody>
      </p:sp>
      <p:sp>
        <p:nvSpPr>
          <p:cNvPr id="4" name="Shape 1"/>
          <p:cNvSpPr/>
          <p:nvPr/>
        </p:nvSpPr>
        <p:spPr>
          <a:xfrm>
            <a:off x="6239828" y="2431733"/>
            <a:ext cx="7637145" cy="1599843"/>
          </a:xfrm>
          <a:prstGeom prst="roundRect">
            <a:avLst>
              <a:gd name="adj" fmla="val 5651"/>
            </a:avLst>
          </a:prstGeom>
          <a:solidFill>
            <a:srgbClr val="D6F5EE"/>
          </a:solidFill>
          <a:ln w="7620">
            <a:solidFill>
              <a:srgbClr val="BCDBD4"/>
            </a:solidFill>
            <a:prstDash val="solid"/>
          </a:ln>
        </p:spPr>
      </p:sp>
      <p:sp>
        <p:nvSpPr>
          <p:cNvPr id="5" name="Text 2"/>
          <p:cNvSpPr/>
          <p:nvPr/>
        </p:nvSpPr>
        <p:spPr>
          <a:xfrm>
            <a:off x="6462713" y="2654617"/>
            <a:ext cx="2690812" cy="336352"/>
          </a:xfrm>
          <a:prstGeom prst="rect">
            <a:avLst/>
          </a:prstGeom>
          <a:noFill/>
          <a:ln/>
        </p:spPr>
        <p:txBody>
          <a:bodyPr wrap="none" lIns="0" tIns="0" rIns="0" bIns="0" rtlCol="0" anchor="t"/>
          <a:lstStyle/>
          <a:p>
            <a:pPr marL="0" indent="0" algn="l">
              <a:lnSpc>
                <a:spcPts val="2600"/>
              </a:lnSpc>
              <a:buNone/>
            </a:pPr>
            <a:r>
              <a:rPr lang="en-US" sz="2100" b="1" dirty="0">
                <a:solidFill>
                  <a:srgbClr val="333F70"/>
                </a:solidFill>
                <a:latin typeface="Unbounded Bold" pitchFamily="34" charset="0"/>
                <a:ea typeface="Unbounded Bold" pitchFamily="34" charset="-122"/>
                <a:cs typeface="Unbounded Bold" pitchFamily="34" charset="-120"/>
              </a:rPr>
              <a:t>DoS Attacks</a:t>
            </a:r>
            <a:endParaRPr lang="en-US" sz="2100" dirty="0"/>
          </a:p>
        </p:txBody>
      </p:sp>
      <p:sp>
        <p:nvSpPr>
          <p:cNvPr id="6" name="Text 3"/>
          <p:cNvSpPr/>
          <p:nvPr/>
        </p:nvSpPr>
        <p:spPr>
          <a:xfrm>
            <a:off x="6462713" y="3120033"/>
            <a:ext cx="7191375" cy="688658"/>
          </a:xfrm>
          <a:prstGeom prst="rect">
            <a:avLst/>
          </a:prstGeom>
          <a:noFill/>
          <a:ln/>
        </p:spPr>
        <p:txBody>
          <a:bodyPr wrap="square" lIns="0" tIns="0" rIns="0" bIns="0" rtlCol="0" anchor="t"/>
          <a:lstStyle/>
          <a:p>
            <a:pPr marL="0" indent="0" algn="l">
              <a:lnSpc>
                <a:spcPts val="2700"/>
              </a:lnSpc>
              <a:buNone/>
            </a:pPr>
            <a:r>
              <a:rPr lang="en-US" sz="1650" dirty="0">
                <a:solidFill>
                  <a:srgbClr val="333F70"/>
                </a:solidFill>
                <a:latin typeface="Open Sans" pitchFamily="34" charset="0"/>
                <a:ea typeface="Open Sans" pitchFamily="34" charset="-122"/>
                <a:cs typeface="Open Sans" pitchFamily="34" charset="-120"/>
              </a:rPr>
              <a:t>Denial of Service (DoS) attacks flood a target system with traffic, making it unavailable to legitimate users.</a:t>
            </a:r>
            <a:endParaRPr lang="en-US" sz="1650" dirty="0"/>
          </a:p>
        </p:txBody>
      </p:sp>
      <p:sp>
        <p:nvSpPr>
          <p:cNvPr id="7" name="Shape 4"/>
          <p:cNvSpPr/>
          <p:nvPr/>
        </p:nvSpPr>
        <p:spPr>
          <a:xfrm>
            <a:off x="6239828" y="4246840"/>
            <a:ext cx="7637145" cy="1599843"/>
          </a:xfrm>
          <a:prstGeom prst="roundRect">
            <a:avLst>
              <a:gd name="adj" fmla="val 5651"/>
            </a:avLst>
          </a:prstGeom>
          <a:solidFill>
            <a:srgbClr val="D6F5EE"/>
          </a:solidFill>
          <a:ln w="7620">
            <a:solidFill>
              <a:srgbClr val="BCDBD4"/>
            </a:solidFill>
            <a:prstDash val="solid"/>
          </a:ln>
        </p:spPr>
      </p:sp>
      <p:sp>
        <p:nvSpPr>
          <p:cNvPr id="8" name="Text 5"/>
          <p:cNvSpPr/>
          <p:nvPr/>
        </p:nvSpPr>
        <p:spPr>
          <a:xfrm>
            <a:off x="6462713" y="4469725"/>
            <a:ext cx="2690812" cy="336352"/>
          </a:xfrm>
          <a:prstGeom prst="rect">
            <a:avLst/>
          </a:prstGeom>
          <a:noFill/>
          <a:ln/>
        </p:spPr>
        <p:txBody>
          <a:bodyPr wrap="none" lIns="0" tIns="0" rIns="0" bIns="0" rtlCol="0" anchor="t"/>
          <a:lstStyle/>
          <a:p>
            <a:pPr marL="0" indent="0" algn="l">
              <a:lnSpc>
                <a:spcPts val="2600"/>
              </a:lnSpc>
              <a:buNone/>
            </a:pPr>
            <a:r>
              <a:rPr lang="en-US" sz="2100" b="1" dirty="0">
                <a:solidFill>
                  <a:srgbClr val="333F70"/>
                </a:solidFill>
                <a:latin typeface="Unbounded Bold" pitchFamily="34" charset="0"/>
                <a:ea typeface="Unbounded Bold" pitchFamily="34" charset="-122"/>
                <a:cs typeface="Unbounded Bold" pitchFamily="34" charset="-120"/>
              </a:rPr>
              <a:t>DDoS Attacks</a:t>
            </a:r>
            <a:endParaRPr lang="en-US" sz="2100" dirty="0"/>
          </a:p>
        </p:txBody>
      </p:sp>
      <p:sp>
        <p:nvSpPr>
          <p:cNvPr id="9" name="Text 6"/>
          <p:cNvSpPr/>
          <p:nvPr/>
        </p:nvSpPr>
        <p:spPr>
          <a:xfrm>
            <a:off x="6462713" y="4935141"/>
            <a:ext cx="7191375" cy="688658"/>
          </a:xfrm>
          <a:prstGeom prst="rect">
            <a:avLst/>
          </a:prstGeom>
          <a:noFill/>
          <a:ln/>
        </p:spPr>
        <p:txBody>
          <a:bodyPr wrap="square" lIns="0" tIns="0" rIns="0" bIns="0" rtlCol="0" anchor="t"/>
          <a:lstStyle/>
          <a:p>
            <a:pPr marL="0" indent="0" algn="l">
              <a:lnSpc>
                <a:spcPts val="2700"/>
              </a:lnSpc>
              <a:buNone/>
            </a:pPr>
            <a:r>
              <a:rPr lang="en-US" sz="1650" dirty="0">
                <a:solidFill>
                  <a:srgbClr val="333F70"/>
                </a:solidFill>
                <a:latin typeface="Open Sans" pitchFamily="34" charset="0"/>
                <a:ea typeface="Open Sans" pitchFamily="34" charset="-122"/>
                <a:cs typeface="Open Sans" pitchFamily="34" charset="-120"/>
              </a:rPr>
              <a:t>Distributed Denial of Service (DDoS) attacks use multiple compromised systems to overwhelm a target, making them harder to mitigate.</a:t>
            </a:r>
            <a:endParaRPr lang="en-US" sz="1650" dirty="0"/>
          </a:p>
        </p:txBody>
      </p:sp>
      <p:sp>
        <p:nvSpPr>
          <p:cNvPr id="10" name="Text 7"/>
          <p:cNvSpPr/>
          <p:nvPr/>
        </p:nvSpPr>
        <p:spPr>
          <a:xfrm>
            <a:off x="6239828" y="6088856"/>
            <a:ext cx="7637145" cy="1377315"/>
          </a:xfrm>
          <a:prstGeom prst="rect">
            <a:avLst/>
          </a:prstGeom>
          <a:noFill/>
          <a:ln/>
        </p:spPr>
        <p:txBody>
          <a:bodyPr wrap="square" lIns="0" tIns="0" rIns="0" bIns="0" rtlCol="0" anchor="t"/>
          <a:lstStyle/>
          <a:p>
            <a:pPr marL="0" indent="0" algn="l">
              <a:lnSpc>
                <a:spcPts val="2700"/>
              </a:lnSpc>
              <a:buNone/>
            </a:pPr>
            <a:r>
              <a:rPr lang="en-US" sz="1650" dirty="0">
                <a:solidFill>
                  <a:srgbClr val="333F70"/>
                </a:solidFill>
                <a:latin typeface="Open Sans" pitchFamily="34" charset="0"/>
                <a:ea typeface="Open Sans" pitchFamily="34" charset="-122"/>
                <a:cs typeface="Open Sans" pitchFamily="34" charset="-120"/>
              </a:rPr>
              <a:t>Denial of Service (DoS) and Distributed Denial of Service (DDoS) attacks aim to disrupt the availability of online services by overwhelming them with malicious traffic. Mitigation techniques include traffic filtering, rate limiting, and using content delivery networks (CDNs).</a:t>
            </a:r>
            <a:endParaRPr lang="en-US" sz="1650" dirty="0"/>
          </a:p>
        </p:txBody>
      </p:sp>
      <p:sp>
        <p:nvSpPr>
          <p:cNvPr id="11" name="TextBox 10"/>
          <p:cNvSpPr txBox="1"/>
          <p:nvPr/>
        </p:nvSpPr>
        <p:spPr>
          <a:xfrm>
            <a:off x="12959255" y="7772400"/>
            <a:ext cx="1450428" cy="457200"/>
          </a:xfrm>
          <a:prstGeom prst="rect">
            <a:avLst/>
          </a:prstGeom>
          <a:solidFill>
            <a:schemeClr val="bg1"/>
          </a:solidFill>
        </p:spPr>
        <p:txBody>
          <a:bodyPr wrap="square" rtlCol="0">
            <a:spAutoFit/>
          </a:bodyPr>
          <a:lstStyle/>
          <a:p>
            <a:endParaRPr 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90218" y="623173"/>
            <a:ext cx="10800755" cy="705564"/>
          </a:xfrm>
          <a:prstGeom prst="rect">
            <a:avLst/>
          </a:prstGeom>
          <a:noFill/>
          <a:ln/>
        </p:spPr>
        <p:txBody>
          <a:bodyPr wrap="none" lIns="0" tIns="0" rIns="0" bIns="0" rtlCol="0" anchor="t"/>
          <a:lstStyle/>
          <a:p>
            <a:pPr marL="0" indent="0" algn="l">
              <a:lnSpc>
                <a:spcPts val="5550"/>
              </a:lnSpc>
              <a:buNone/>
            </a:pPr>
            <a:r>
              <a:rPr lang="en-US" sz="4400" b="1" dirty="0">
                <a:solidFill>
                  <a:srgbClr val="333F70"/>
                </a:solidFill>
                <a:latin typeface="Unbounded Bold" pitchFamily="34" charset="0"/>
                <a:ea typeface="Unbounded Bold" pitchFamily="34" charset="-122"/>
                <a:cs typeface="Unbounded Bold" pitchFamily="34" charset="-120"/>
              </a:rPr>
              <a:t>Attacks on Wireless Networks</a:t>
            </a:r>
            <a:endParaRPr lang="en-US" sz="4400" dirty="0"/>
          </a:p>
        </p:txBody>
      </p:sp>
      <p:sp>
        <p:nvSpPr>
          <p:cNvPr id="3" name="Shape 1"/>
          <p:cNvSpPr/>
          <p:nvPr/>
        </p:nvSpPr>
        <p:spPr>
          <a:xfrm>
            <a:off x="790218" y="1780222"/>
            <a:ext cx="2174915" cy="1300639"/>
          </a:xfrm>
          <a:prstGeom prst="roundRect">
            <a:avLst>
              <a:gd name="adj" fmla="val 7291"/>
            </a:avLst>
          </a:prstGeom>
          <a:solidFill>
            <a:srgbClr val="D6F5EE"/>
          </a:solidFill>
          <a:ln w="7620">
            <a:solidFill>
              <a:srgbClr val="BCDBD4"/>
            </a:solidFill>
            <a:prstDash val="solid"/>
          </a:ln>
        </p:spPr>
      </p:sp>
      <p:sp>
        <p:nvSpPr>
          <p:cNvPr id="4" name="Text 2"/>
          <p:cNvSpPr/>
          <p:nvPr/>
        </p:nvSpPr>
        <p:spPr>
          <a:xfrm>
            <a:off x="1718905" y="2232065"/>
            <a:ext cx="317421" cy="396835"/>
          </a:xfrm>
          <a:prstGeom prst="rect">
            <a:avLst/>
          </a:prstGeom>
          <a:noFill/>
          <a:ln/>
        </p:spPr>
        <p:txBody>
          <a:bodyPr wrap="none" lIns="0" tIns="0" rIns="0" bIns="0" rtlCol="0" anchor="t"/>
          <a:lstStyle/>
          <a:p>
            <a:pPr marL="0" indent="0" algn="ctr">
              <a:lnSpc>
                <a:spcPts val="4000"/>
              </a:lnSpc>
              <a:buNone/>
            </a:pPr>
            <a:r>
              <a:rPr lang="en-US" sz="2500" b="1" dirty="0">
                <a:solidFill>
                  <a:srgbClr val="333F70"/>
                </a:solidFill>
                <a:latin typeface="Unbounded Bold" pitchFamily="34" charset="0"/>
                <a:ea typeface="Unbounded Bold" pitchFamily="34" charset="-122"/>
                <a:cs typeface="Unbounded Bold" pitchFamily="34" charset="-120"/>
              </a:rPr>
              <a:t>1</a:t>
            </a:r>
            <a:endParaRPr lang="en-US" sz="2500" dirty="0"/>
          </a:p>
        </p:txBody>
      </p:sp>
      <p:sp>
        <p:nvSpPr>
          <p:cNvPr id="5" name="Text 3"/>
          <p:cNvSpPr/>
          <p:nvPr/>
        </p:nvSpPr>
        <p:spPr>
          <a:xfrm>
            <a:off x="3190875" y="2005965"/>
            <a:ext cx="2822258" cy="352663"/>
          </a:xfrm>
          <a:prstGeom prst="rect">
            <a:avLst/>
          </a:prstGeom>
          <a:noFill/>
          <a:ln/>
        </p:spPr>
        <p:txBody>
          <a:bodyPr wrap="none" lIns="0" tIns="0" rIns="0" bIns="0" rtlCol="0" anchor="t"/>
          <a:lstStyle/>
          <a:p>
            <a:pPr marL="0" indent="0" algn="l">
              <a:lnSpc>
                <a:spcPts val="2750"/>
              </a:lnSpc>
              <a:buNone/>
            </a:pPr>
            <a:r>
              <a:rPr lang="en-US" sz="2200" b="1" dirty="0">
                <a:solidFill>
                  <a:srgbClr val="333F70"/>
                </a:solidFill>
                <a:latin typeface="Unbounded Bold" pitchFamily="34" charset="0"/>
                <a:ea typeface="Unbounded Bold" pitchFamily="34" charset="-122"/>
                <a:cs typeface="Unbounded Bold" pitchFamily="34" charset="-120"/>
              </a:rPr>
              <a:t>WEP Cracking</a:t>
            </a:r>
            <a:endParaRPr lang="en-US" sz="2200" dirty="0"/>
          </a:p>
        </p:txBody>
      </p:sp>
      <p:sp>
        <p:nvSpPr>
          <p:cNvPr id="6" name="Text 4"/>
          <p:cNvSpPr/>
          <p:nvPr/>
        </p:nvSpPr>
        <p:spPr>
          <a:xfrm>
            <a:off x="3190875" y="2494002"/>
            <a:ext cx="7519392" cy="361117"/>
          </a:xfrm>
          <a:prstGeom prst="rect">
            <a:avLst/>
          </a:prstGeom>
          <a:noFill/>
          <a:ln/>
        </p:spPr>
        <p:txBody>
          <a:bodyPr wrap="none" lIns="0" tIns="0" rIns="0" bIns="0" rtlCol="0" anchor="t"/>
          <a:lstStyle/>
          <a:p>
            <a:pPr marL="0" indent="0" algn="l">
              <a:lnSpc>
                <a:spcPts val="2800"/>
              </a:lnSpc>
              <a:buNone/>
            </a:pPr>
            <a:r>
              <a:rPr lang="en-US" sz="1750" dirty="0">
                <a:solidFill>
                  <a:srgbClr val="333F70"/>
                </a:solidFill>
                <a:latin typeface="Open Sans" pitchFamily="34" charset="0"/>
                <a:ea typeface="Open Sans" pitchFamily="34" charset="-122"/>
                <a:cs typeface="Open Sans" pitchFamily="34" charset="-120"/>
              </a:rPr>
              <a:t>Older wireless encryption protocols like WEP are vulnerable to cracking.</a:t>
            </a:r>
            <a:endParaRPr lang="en-US" sz="1750" dirty="0"/>
          </a:p>
        </p:txBody>
      </p:sp>
      <p:sp>
        <p:nvSpPr>
          <p:cNvPr id="7" name="Shape 5"/>
          <p:cNvSpPr/>
          <p:nvPr/>
        </p:nvSpPr>
        <p:spPr>
          <a:xfrm>
            <a:off x="3078004" y="3065621"/>
            <a:ext cx="10649307" cy="15240"/>
          </a:xfrm>
          <a:prstGeom prst="roundRect">
            <a:avLst>
              <a:gd name="adj" fmla="val 622236"/>
            </a:avLst>
          </a:prstGeom>
          <a:solidFill>
            <a:srgbClr val="BCDBD4"/>
          </a:solidFill>
          <a:ln/>
        </p:spPr>
      </p:sp>
      <p:sp>
        <p:nvSpPr>
          <p:cNvPr id="8" name="Shape 6"/>
          <p:cNvSpPr/>
          <p:nvPr/>
        </p:nvSpPr>
        <p:spPr>
          <a:xfrm>
            <a:off x="790218" y="3193733"/>
            <a:ext cx="4349948" cy="1300639"/>
          </a:xfrm>
          <a:prstGeom prst="roundRect">
            <a:avLst>
              <a:gd name="adj" fmla="val 7291"/>
            </a:avLst>
          </a:prstGeom>
          <a:solidFill>
            <a:srgbClr val="D6F5EE"/>
          </a:solidFill>
          <a:ln w="7620">
            <a:solidFill>
              <a:srgbClr val="BCDBD4"/>
            </a:solidFill>
            <a:prstDash val="solid"/>
          </a:ln>
        </p:spPr>
      </p:sp>
      <p:sp>
        <p:nvSpPr>
          <p:cNvPr id="9" name="Text 7"/>
          <p:cNvSpPr/>
          <p:nvPr/>
        </p:nvSpPr>
        <p:spPr>
          <a:xfrm>
            <a:off x="2806422" y="3645575"/>
            <a:ext cx="317421" cy="396835"/>
          </a:xfrm>
          <a:prstGeom prst="rect">
            <a:avLst/>
          </a:prstGeom>
          <a:noFill/>
          <a:ln/>
        </p:spPr>
        <p:txBody>
          <a:bodyPr wrap="none" lIns="0" tIns="0" rIns="0" bIns="0" rtlCol="0" anchor="t"/>
          <a:lstStyle/>
          <a:p>
            <a:pPr marL="0" indent="0" algn="ctr">
              <a:lnSpc>
                <a:spcPts val="4000"/>
              </a:lnSpc>
              <a:buNone/>
            </a:pPr>
            <a:r>
              <a:rPr lang="en-US" sz="2500" b="1" dirty="0">
                <a:solidFill>
                  <a:srgbClr val="333F70"/>
                </a:solidFill>
                <a:latin typeface="Unbounded Bold" pitchFamily="34" charset="0"/>
                <a:ea typeface="Unbounded Bold" pitchFamily="34" charset="-122"/>
                <a:cs typeface="Unbounded Bold" pitchFamily="34" charset="-120"/>
              </a:rPr>
              <a:t>2</a:t>
            </a:r>
            <a:endParaRPr lang="en-US" sz="2500" dirty="0"/>
          </a:p>
        </p:txBody>
      </p:sp>
      <p:sp>
        <p:nvSpPr>
          <p:cNvPr id="10" name="Text 8"/>
          <p:cNvSpPr/>
          <p:nvPr/>
        </p:nvSpPr>
        <p:spPr>
          <a:xfrm>
            <a:off x="5365909" y="3419475"/>
            <a:ext cx="2822258" cy="352663"/>
          </a:xfrm>
          <a:prstGeom prst="rect">
            <a:avLst/>
          </a:prstGeom>
          <a:noFill/>
          <a:ln/>
        </p:spPr>
        <p:txBody>
          <a:bodyPr wrap="none" lIns="0" tIns="0" rIns="0" bIns="0" rtlCol="0" anchor="t"/>
          <a:lstStyle/>
          <a:p>
            <a:pPr marL="0" indent="0" algn="l">
              <a:lnSpc>
                <a:spcPts val="2750"/>
              </a:lnSpc>
              <a:buNone/>
            </a:pPr>
            <a:r>
              <a:rPr lang="en-US" sz="2200" b="1" dirty="0">
                <a:solidFill>
                  <a:srgbClr val="333F70"/>
                </a:solidFill>
                <a:latin typeface="Unbounded Bold" pitchFamily="34" charset="0"/>
                <a:ea typeface="Unbounded Bold" pitchFamily="34" charset="-122"/>
                <a:cs typeface="Unbounded Bold" pitchFamily="34" charset="-120"/>
              </a:rPr>
              <a:t>WPA/WPA2</a:t>
            </a:r>
            <a:endParaRPr lang="en-US" sz="2200" dirty="0"/>
          </a:p>
        </p:txBody>
      </p:sp>
      <p:sp>
        <p:nvSpPr>
          <p:cNvPr id="11" name="Text 9"/>
          <p:cNvSpPr/>
          <p:nvPr/>
        </p:nvSpPr>
        <p:spPr>
          <a:xfrm>
            <a:off x="5365909" y="3907512"/>
            <a:ext cx="7084219" cy="361117"/>
          </a:xfrm>
          <a:prstGeom prst="rect">
            <a:avLst/>
          </a:prstGeom>
          <a:noFill/>
          <a:ln/>
        </p:spPr>
        <p:txBody>
          <a:bodyPr wrap="none" lIns="0" tIns="0" rIns="0" bIns="0" rtlCol="0" anchor="t"/>
          <a:lstStyle/>
          <a:p>
            <a:pPr marL="0" indent="0" algn="l">
              <a:lnSpc>
                <a:spcPts val="2800"/>
              </a:lnSpc>
              <a:buNone/>
            </a:pPr>
            <a:r>
              <a:rPr lang="en-US" sz="1750" dirty="0">
                <a:solidFill>
                  <a:srgbClr val="333F70"/>
                </a:solidFill>
                <a:latin typeface="Open Sans" pitchFamily="34" charset="0"/>
                <a:ea typeface="Open Sans" pitchFamily="34" charset="-122"/>
                <a:cs typeface="Open Sans" pitchFamily="34" charset="-120"/>
              </a:rPr>
              <a:t>Wi-Fi Protected Access has vulnerabilities that attackers can exploit.</a:t>
            </a:r>
            <a:endParaRPr lang="en-US" sz="1750" dirty="0"/>
          </a:p>
        </p:txBody>
      </p:sp>
      <p:sp>
        <p:nvSpPr>
          <p:cNvPr id="12" name="Shape 10"/>
          <p:cNvSpPr/>
          <p:nvPr/>
        </p:nvSpPr>
        <p:spPr>
          <a:xfrm>
            <a:off x="5253037" y="4479131"/>
            <a:ext cx="8474273" cy="15240"/>
          </a:xfrm>
          <a:prstGeom prst="roundRect">
            <a:avLst>
              <a:gd name="adj" fmla="val 622236"/>
            </a:avLst>
          </a:prstGeom>
          <a:solidFill>
            <a:srgbClr val="BCDBD4"/>
          </a:solidFill>
          <a:ln/>
        </p:spPr>
      </p:sp>
      <p:sp>
        <p:nvSpPr>
          <p:cNvPr id="13" name="Shape 11"/>
          <p:cNvSpPr/>
          <p:nvPr/>
        </p:nvSpPr>
        <p:spPr>
          <a:xfrm>
            <a:off x="790218" y="4607243"/>
            <a:ext cx="6524982" cy="1661755"/>
          </a:xfrm>
          <a:prstGeom prst="roundRect">
            <a:avLst>
              <a:gd name="adj" fmla="val 5707"/>
            </a:avLst>
          </a:prstGeom>
          <a:solidFill>
            <a:srgbClr val="D6F5EE"/>
          </a:solidFill>
          <a:ln w="7620">
            <a:solidFill>
              <a:srgbClr val="BCDBD4"/>
            </a:solidFill>
            <a:prstDash val="solid"/>
          </a:ln>
        </p:spPr>
      </p:sp>
      <p:sp>
        <p:nvSpPr>
          <p:cNvPr id="14" name="Text 12"/>
          <p:cNvSpPr/>
          <p:nvPr/>
        </p:nvSpPr>
        <p:spPr>
          <a:xfrm>
            <a:off x="3893939" y="5239703"/>
            <a:ext cx="317421" cy="396835"/>
          </a:xfrm>
          <a:prstGeom prst="rect">
            <a:avLst/>
          </a:prstGeom>
          <a:noFill/>
          <a:ln/>
        </p:spPr>
        <p:txBody>
          <a:bodyPr wrap="none" lIns="0" tIns="0" rIns="0" bIns="0" rtlCol="0" anchor="t"/>
          <a:lstStyle/>
          <a:p>
            <a:pPr marL="0" indent="0" algn="ctr">
              <a:lnSpc>
                <a:spcPts val="4000"/>
              </a:lnSpc>
              <a:buNone/>
            </a:pPr>
            <a:r>
              <a:rPr lang="en-US" sz="2500" b="1" dirty="0">
                <a:solidFill>
                  <a:srgbClr val="333F70"/>
                </a:solidFill>
                <a:latin typeface="Unbounded Bold" pitchFamily="34" charset="0"/>
                <a:ea typeface="Unbounded Bold" pitchFamily="34" charset="-122"/>
                <a:cs typeface="Unbounded Bold" pitchFamily="34" charset="-120"/>
              </a:rPr>
              <a:t>3</a:t>
            </a:r>
            <a:endParaRPr lang="en-US" sz="2500" dirty="0"/>
          </a:p>
        </p:txBody>
      </p:sp>
      <p:sp>
        <p:nvSpPr>
          <p:cNvPr id="15" name="Text 13"/>
          <p:cNvSpPr/>
          <p:nvPr/>
        </p:nvSpPr>
        <p:spPr>
          <a:xfrm>
            <a:off x="7540942" y="4832985"/>
            <a:ext cx="3696414" cy="352663"/>
          </a:xfrm>
          <a:prstGeom prst="rect">
            <a:avLst/>
          </a:prstGeom>
          <a:noFill/>
          <a:ln/>
        </p:spPr>
        <p:txBody>
          <a:bodyPr wrap="none" lIns="0" tIns="0" rIns="0" bIns="0" rtlCol="0" anchor="t"/>
          <a:lstStyle/>
          <a:p>
            <a:pPr marL="0" indent="0" algn="l">
              <a:lnSpc>
                <a:spcPts val="2750"/>
              </a:lnSpc>
              <a:buNone/>
            </a:pPr>
            <a:r>
              <a:rPr lang="en-US" sz="2200" b="1" dirty="0">
                <a:solidFill>
                  <a:srgbClr val="333F70"/>
                </a:solidFill>
                <a:latin typeface="Unbounded Bold" pitchFamily="34" charset="0"/>
                <a:ea typeface="Unbounded Bold" pitchFamily="34" charset="-122"/>
                <a:cs typeface="Unbounded Bold" pitchFamily="34" charset="-120"/>
              </a:rPr>
              <a:t>Rogue Access Points</a:t>
            </a:r>
            <a:endParaRPr lang="en-US" sz="2200" dirty="0"/>
          </a:p>
        </p:txBody>
      </p:sp>
      <p:sp>
        <p:nvSpPr>
          <p:cNvPr id="16" name="Text 14"/>
          <p:cNvSpPr/>
          <p:nvPr/>
        </p:nvSpPr>
        <p:spPr>
          <a:xfrm>
            <a:off x="7540942" y="5321022"/>
            <a:ext cx="6073497" cy="722233"/>
          </a:xfrm>
          <a:prstGeom prst="rect">
            <a:avLst/>
          </a:prstGeom>
          <a:noFill/>
          <a:ln/>
        </p:spPr>
        <p:txBody>
          <a:bodyPr wrap="square" lIns="0" tIns="0" rIns="0" bIns="0" rtlCol="0" anchor="t"/>
          <a:lstStyle/>
          <a:p>
            <a:pPr marL="0" indent="0" algn="l">
              <a:lnSpc>
                <a:spcPts val="2800"/>
              </a:lnSpc>
              <a:buNone/>
            </a:pPr>
            <a:r>
              <a:rPr lang="en-US" sz="1750" dirty="0">
                <a:solidFill>
                  <a:srgbClr val="333F70"/>
                </a:solidFill>
                <a:latin typeface="Open Sans" pitchFamily="34" charset="0"/>
                <a:ea typeface="Open Sans" pitchFamily="34" charset="-122"/>
                <a:cs typeface="Open Sans" pitchFamily="34" charset="-120"/>
              </a:rPr>
              <a:t>Attackers set up fake access points to capture user credentials.</a:t>
            </a:r>
            <a:endParaRPr lang="en-US" sz="1750" dirty="0"/>
          </a:p>
        </p:txBody>
      </p:sp>
      <p:sp>
        <p:nvSpPr>
          <p:cNvPr id="17" name="Text 15"/>
          <p:cNvSpPr/>
          <p:nvPr/>
        </p:nvSpPr>
        <p:spPr>
          <a:xfrm>
            <a:off x="790218" y="6522958"/>
            <a:ext cx="13049964" cy="1083350"/>
          </a:xfrm>
          <a:prstGeom prst="rect">
            <a:avLst/>
          </a:prstGeom>
          <a:noFill/>
          <a:ln/>
        </p:spPr>
        <p:txBody>
          <a:bodyPr wrap="square" lIns="0" tIns="0" rIns="0" bIns="0" rtlCol="0" anchor="t"/>
          <a:lstStyle/>
          <a:p>
            <a:pPr marL="0" indent="0" algn="l">
              <a:lnSpc>
                <a:spcPts val="2800"/>
              </a:lnSpc>
              <a:buNone/>
            </a:pPr>
            <a:r>
              <a:rPr lang="en-US" sz="1750" dirty="0">
                <a:solidFill>
                  <a:srgbClr val="333F70"/>
                </a:solidFill>
                <a:latin typeface="Open Sans" pitchFamily="34" charset="0"/>
                <a:ea typeface="Open Sans" pitchFamily="34" charset="-122"/>
                <a:cs typeface="Open Sans" pitchFamily="34" charset="-120"/>
              </a:rPr>
              <a:t>Wireless networks are susceptible to various attacks, including WEP cracking and rogue access points. Protect your wireless network by using strong passwords, enabling WPA3 encryption, and regularly updating your router's firmware. Monitor your network for unauthorized access.</a:t>
            </a:r>
            <a:endParaRPr lang="en-US" sz="1750" dirty="0"/>
          </a:p>
        </p:txBody>
      </p:sp>
      <p:sp>
        <p:nvSpPr>
          <p:cNvPr id="18" name="TextBox 17"/>
          <p:cNvSpPr txBox="1"/>
          <p:nvPr/>
        </p:nvSpPr>
        <p:spPr>
          <a:xfrm>
            <a:off x="12959255" y="7772400"/>
            <a:ext cx="1450428" cy="457200"/>
          </a:xfrm>
          <a:prstGeom prst="rect">
            <a:avLst/>
          </a:prstGeom>
          <a:solidFill>
            <a:schemeClr val="bg1"/>
          </a:solidFill>
        </p:spPr>
        <p:txBody>
          <a:bodyPr wrap="square" rtlCol="0">
            <a:spAutoFit/>
          </a:bodyPr>
          <a:lstStyle/>
          <a:p>
            <a:endParaRPr lang="en-US"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1050</Words>
  <Application>Microsoft Office PowerPoint</Application>
  <PresentationFormat>Custom</PresentationFormat>
  <Paragraphs>84</Paragraphs>
  <Slides>10</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Unbounded Bold</vt:lpstr>
      <vt:lpstr>Calibri</vt:lpstr>
      <vt:lpstr>Open Sans</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Student</cp:lastModifiedBy>
  <cp:revision>2</cp:revision>
  <dcterms:created xsi:type="dcterms:W3CDTF">2025-03-17T14:51:11Z</dcterms:created>
  <dcterms:modified xsi:type="dcterms:W3CDTF">2025-03-18T08:21:23Z</dcterms:modified>
</cp:coreProperties>
</file>